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sldIdLst>
    <p:sldId id="257" r:id="rId3"/>
    <p:sldId id="270" r:id="rId4"/>
    <p:sldId id="286" r:id="rId5"/>
    <p:sldId id="271" r:id="rId6"/>
    <p:sldId id="285" r:id="rId7"/>
    <p:sldId id="274" r:id="rId8"/>
    <p:sldId id="272" r:id="rId9"/>
    <p:sldId id="275" r:id="rId10"/>
    <p:sldId id="276" r:id="rId11"/>
    <p:sldId id="278" r:id="rId12"/>
    <p:sldId id="288" r:id="rId13"/>
    <p:sldId id="280" r:id="rId14"/>
    <p:sldId id="281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A9BCF81-F25B-43F0-94AA-1B33CACFABCC}">
          <p14:sldIdLst>
            <p14:sldId id="257"/>
            <p14:sldId id="270"/>
            <p14:sldId id="286"/>
            <p14:sldId id="271"/>
            <p14:sldId id="285"/>
            <p14:sldId id="274"/>
            <p14:sldId id="272"/>
            <p14:sldId id="275"/>
            <p14:sldId id="276"/>
            <p14:sldId id="278"/>
            <p14:sldId id="288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385" autoAdjust="0"/>
  </p:normalViewPr>
  <p:slideViewPr>
    <p:cSldViewPr snapToGrid="0">
      <p:cViewPr>
        <p:scale>
          <a:sx n="75" d="100"/>
          <a:sy n="75" d="100"/>
        </p:scale>
        <p:origin x="284" y="-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3CB7E-582D-4A76-9DE0-F99FD583263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1D45E-70B9-459D-B8EF-D6268A38A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3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1D45E-70B9-459D-B8EF-D6268A38A2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38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1655380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200" b="0" i="0" dirty="0" smtClean="0">
              <a:effectLst/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2172499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310843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1894785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237898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4163314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3021859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789035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642352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886436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615232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100" b="0" baseline="0" dirty="0" smtClean="0">
              <a:solidFill>
                <a:srgbClr val="FFFFFF"/>
              </a:solidFill>
              <a:latin typeface="+mn-lt"/>
              <a:ea typeface="+mn-ea"/>
              <a:cs typeface="+mn-cs"/>
              <a:sym typeface="Campton ExtraLight"/>
            </a:endParaRPr>
          </a:p>
        </p:txBody>
      </p:sp>
    </p:spTree>
    <p:extLst>
      <p:ext uri="{BB962C8B-B14F-4D97-AF65-F5344CB8AC3E}">
        <p14:creationId xmlns:p14="http://schemas.microsoft.com/office/powerpoint/2010/main" val="1238379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SlideMaster.Title Slide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65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SlideMaster.Title and Vertical Text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4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SlideMaster.Vertical Title and Text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48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hite 0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89078" cy="184151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rgbClr val="DC0005"/>
                </a:solidFill>
                <a:latin typeface="Campton"/>
                <a:ea typeface="Campton"/>
                <a:cs typeface="Campton"/>
                <a:sym typeface="Campto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0" name="sunum-02.jpeg" descr="sunum-0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443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/>
          <p:cNvSpPr/>
          <p:nvPr userDrawn="1"/>
        </p:nvSpPr>
        <p:spPr>
          <a:xfrm>
            <a:off x="9299643" y="5535039"/>
            <a:ext cx="2801566" cy="131939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rtlCol="0" anchor="ctr"/>
          <a:lstStyle/>
          <a:p>
            <a:pPr algn="ctr" defTabSz="292100"/>
            <a:endParaRPr lang="en-GB" sz="2000" b="0">
              <a:solidFill>
                <a:srgbClr val="FFFFFF"/>
              </a:solidFill>
              <a:effectLst>
                <a:outerShdw blurRad="38100" dist="38100" dir="2700000" rotWithShape="0">
                  <a:srgbClr val="000000"/>
                </a:outerShdw>
              </a:effectLst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350035" y="6259469"/>
            <a:ext cx="2700783" cy="503015"/>
          </a:xfrm>
          <a:prstGeom prst="rect">
            <a:avLst/>
          </a:prstGeom>
        </p:spPr>
      </p:pic>
      <p:sp>
        <p:nvSpPr>
          <p:cNvPr id="3" name="flSlideMaster.White 0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0189960" y="5477522"/>
            <a:ext cx="1020932" cy="71574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err="1" smtClean="0">
                <a:solidFill>
                  <a:srgbClr val="FF0000"/>
                </a:solidFill>
                <a:latin typeface="Campton Light" panose="020B0004020102020203" pitchFamily="34" charset="0"/>
              </a:rPr>
              <a:t>Company</a:t>
            </a:r>
            <a:r>
              <a:rPr lang="tr-TR" sz="1200" dirty="0" smtClean="0">
                <a:solidFill>
                  <a:srgbClr val="FF0000"/>
                </a:solidFill>
                <a:latin typeface="Campton Light" panose="020B0004020102020203" pitchFamily="34" charset="0"/>
              </a:rPr>
              <a:t> Logo</a:t>
            </a:r>
            <a:endParaRPr lang="en-US" sz="1200" dirty="0">
              <a:solidFill>
                <a:srgbClr val="FF0000"/>
              </a:solidFill>
              <a:latin typeface="Campton Light" panose="020B0004020102020203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9367161" y="6299800"/>
            <a:ext cx="266653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56857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SlideMaster.Title and Content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47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SlideMaster.Section Header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37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lSlideMaster.Two Content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69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lSlideMaster.Comparison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61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lSlideMaster.Title Only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46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lSlideMaster.Blank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45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lSlideMaster.Content with Caption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10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lSlideMaster.Picture with CaptionFooter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  <a:endParaRPr lang="en-US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53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C548F-8FEC-4521-95FB-94E068A54345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6B79-F1E0-479A-A068-B95F3C604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6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SUNUM 1920x10802.jpg" descr="SUNUM 1920x108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Text"/>
          <p:cNvSpPr txBox="1"/>
          <p:nvPr/>
        </p:nvSpPr>
        <p:spPr>
          <a:xfrm>
            <a:off x="0" y="-71815"/>
            <a:ext cx="51361" cy="143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defTabSz="228600">
              <a:defRPr sz="1200" b="0">
                <a:latin typeface="+mn-lt"/>
                <a:ea typeface="+mn-ea"/>
                <a:cs typeface="+mn-cs"/>
                <a:sym typeface="Campton ExtraLight"/>
              </a:defRPr>
            </a:pPr>
            <a:endParaRPr lang="en-GB" sz="600" dirty="0"/>
          </a:p>
        </p:txBody>
      </p:sp>
      <p:sp>
        <p:nvSpPr>
          <p:cNvPr id="14" name="1 Temmuz 2019">
            <a:extLst>
              <a:ext uri="{FF2B5EF4-FFF2-40B4-BE49-F238E27FC236}">
                <a16:creationId xmlns:a16="http://schemas.microsoft.com/office/drawing/2014/main" id="{972D9DC4-0A00-A449-B179-E86C05F0FAA1}"/>
              </a:ext>
            </a:extLst>
          </p:cNvPr>
          <p:cNvSpPr txBox="1"/>
          <p:nvPr/>
        </p:nvSpPr>
        <p:spPr>
          <a:xfrm>
            <a:off x="8218918" y="4932604"/>
            <a:ext cx="572273" cy="249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 defTabSz="1828800">
              <a:lnSpc>
                <a:spcPct val="90000"/>
              </a:lnSpc>
              <a:defRPr sz="3600" b="0">
                <a:solidFill>
                  <a:srgbClr val="E3030F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GB" sz="1800" dirty="0" smtClean="0">
                <a:latin typeface="Campton Medium" panose="020B0004020102020203" pitchFamily="34" charset="0"/>
              </a:rPr>
              <a:t>202</a:t>
            </a:r>
            <a:r>
              <a:rPr lang="tr-TR" sz="1800" dirty="0">
                <a:latin typeface="Campton Medium" panose="020B0004020102020203" pitchFamily="34" charset="0"/>
              </a:rPr>
              <a:t>4</a:t>
            </a:r>
            <a:endParaRPr lang="en-GB" sz="1800" dirty="0">
              <a:latin typeface="Campton Medium" panose="020B0004020102020203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98C5F019-60AD-3D40-A732-9F84AE45242C}"/>
              </a:ext>
            </a:extLst>
          </p:cNvPr>
          <p:cNvSpPr txBox="1"/>
          <p:nvPr/>
        </p:nvSpPr>
        <p:spPr>
          <a:xfrm>
            <a:off x="8187169" y="3643152"/>
            <a:ext cx="3357876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2860" rIns="22860">
            <a:spAutoFit/>
          </a:bodyPr>
          <a:lstStyle>
            <a:lvl1pPr algn="l" defTabSz="1828800">
              <a:lnSpc>
                <a:spcPct val="90000"/>
              </a:lnSpc>
              <a:defRPr sz="8000" b="0">
                <a:solidFill>
                  <a:srgbClr val="E3030F"/>
                </a:solidFill>
              </a:defRPr>
            </a:lvl1pPr>
          </a:lstStyle>
          <a:p>
            <a:r>
              <a:rPr lang="tr-TR" sz="4000" dirty="0" smtClean="0">
                <a:latin typeface="Campton Medium" panose="020B0004020102020203" pitchFamily="34" charset="0"/>
              </a:rPr>
              <a:t>Akbank</a:t>
            </a:r>
          </a:p>
          <a:p>
            <a:r>
              <a:rPr lang="tr-TR" sz="4000" dirty="0" err="1" smtClean="0">
                <a:latin typeface="Campton Medium" panose="020B0004020102020203" pitchFamily="34" charset="0"/>
              </a:rPr>
              <a:t>PoChallenge</a:t>
            </a:r>
            <a:endParaRPr lang="en-GB" sz="4000" dirty="0">
              <a:latin typeface="Campton Medium" panose="020B0004020102020203" pitchFamily="34" charset="0"/>
            </a:endParaRPr>
          </a:p>
        </p:txBody>
      </p:sp>
      <p:sp>
        <p:nvSpPr>
          <p:cNvPr id="10" name="Line">
            <a:extLst>
              <a:ext uri="{FF2B5EF4-FFF2-40B4-BE49-F238E27FC236}">
                <a16:creationId xmlns:a16="http://schemas.microsoft.com/office/drawing/2014/main" id="{52F0C5C4-4F2F-6141-9055-1B6DAA5805FE}"/>
              </a:ext>
            </a:extLst>
          </p:cNvPr>
          <p:cNvSpPr/>
          <p:nvPr/>
        </p:nvSpPr>
        <p:spPr>
          <a:xfrm flipV="1">
            <a:off x="8218917" y="4728502"/>
            <a:ext cx="3073479" cy="0"/>
          </a:xfrm>
          <a:prstGeom prst="line">
            <a:avLst/>
          </a:prstGeom>
          <a:ln w="59689">
            <a:solidFill>
              <a:srgbClr val="E3030F"/>
            </a:solidFill>
            <a:miter/>
          </a:ln>
        </p:spPr>
        <p:txBody>
          <a:bodyPr lIns="22859" tIns="22859" rIns="22859" bIns="22859"/>
          <a:lstStyle/>
          <a:p>
            <a:pPr>
              <a:defRPr b="0">
                <a:latin typeface="+mn-lt"/>
                <a:ea typeface="+mn-ea"/>
                <a:cs typeface="+mn-cs"/>
                <a:sym typeface="Campton ExtraLight"/>
              </a:defRPr>
            </a:pPr>
            <a:endParaRPr lang="en-GB" sz="900" dirty="0"/>
          </a:p>
        </p:txBody>
      </p:sp>
      <p:sp>
        <p:nvSpPr>
          <p:cNvPr id="11" name="Line">
            <a:extLst>
              <a:ext uri="{FF2B5EF4-FFF2-40B4-BE49-F238E27FC236}">
                <a16:creationId xmlns:a16="http://schemas.microsoft.com/office/drawing/2014/main" id="{4DDFB815-6496-3149-B7D3-599E999A2635}"/>
              </a:ext>
            </a:extLst>
          </p:cNvPr>
          <p:cNvSpPr/>
          <p:nvPr/>
        </p:nvSpPr>
        <p:spPr>
          <a:xfrm flipV="1">
            <a:off x="8218918" y="4172510"/>
            <a:ext cx="1883870" cy="0"/>
          </a:xfrm>
          <a:prstGeom prst="line">
            <a:avLst/>
          </a:prstGeom>
          <a:ln w="59689">
            <a:solidFill>
              <a:srgbClr val="E3030F"/>
            </a:solidFill>
            <a:miter/>
          </a:ln>
        </p:spPr>
        <p:txBody>
          <a:bodyPr lIns="22859" tIns="22859" rIns="22859" bIns="22859"/>
          <a:lstStyle/>
          <a:p>
            <a:pPr>
              <a:defRPr b="0">
                <a:latin typeface="+mn-lt"/>
                <a:ea typeface="+mn-ea"/>
                <a:cs typeface="+mn-cs"/>
                <a:sym typeface="Campton ExtraLight"/>
              </a:defRPr>
            </a:pP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40359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10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Project Team</a:t>
            </a:r>
          </a:p>
        </p:txBody>
      </p:sp>
      <p:sp>
        <p:nvSpPr>
          <p:cNvPr id="5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6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Who are the company founders and </a:t>
            </a:r>
            <a:r>
              <a:rPr lang="en-US" sz="2000" dirty="0" err="1">
                <a:solidFill>
                  <a:schemeClr val="tx1"/>
                </a:solidFill>
                <a:latin typeface="Campton-Light" panose="020B0004020102020203" pitchFamily="34" charset="0"/>
              </a:rPr>
              <a:t>resposible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 project team members?</a:t>
            </a:r>
          </a:p>
        </p:txBody>
      </p:sp>
    </p:spTree>
    <p:extLst>
      <p:ext uri="{BB962C8B-B14F-4D97-AF65-F5344CB8AC3E}">
        <p14:creationId xmlns:p14="http://schemas.microsoft.com/office/powerpoint/2010/main" val="269629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504" y="0"/>
            <a:ext cx="3429000" cy="6858000"/>
          </a:xfrm>
          <a:prstGeom prst="rect">
            <a:avLst/>
          </a:prstGeom>
          <a:solidFill>
            <a:srgbClr val="E3030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algn="ctr" defTabSz="412750" hangingPunct="0">
              <a:defRPr/>
            </a:pPr>
            <a:endParaRPr lang="en-US" sz="1600" kern="0" dirty="0">
              <a:solidFill>
                <a:srgbClr val="FFFFFF"/>
              </a:solidFill>
              <a:latin typeface="Campton"/>
              <a:sym typeface="Campton ExtraLight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12907" y="1352280"/>
            <a:ext cx="2313065" cy="2821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12750" hangingPunct="0">
              <a:defRPr/>
            </a:pPr>
            <a:r>
              <a:rPr lang="en-US" sz="1500" b="1" kern="0" dirty="0" smtClean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HQ</a:t>
            </a:r>
            <a:r>
              <a:rPr lang="tr-TR" sz="1500" b="1" kern="0" dirty="0" smtClean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 &amp; </a:t>
            </a:r>
            <a:r>
              <a:rPr lang="tr-TR" sz="1500" b="1" kern="0" dirty="0" err="1" smtClean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Founded</a:t>
            </a:r>
            <a:r>
              <a:rPr lang="tr-TR" sz="1500" b="1" kern="0" dirty="0" smtClean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 </a:t>
            </a:r>
            <a:r>
              <a:rPr lang="tr-TR" sz="1500" b="1" kern="0" dirty="0" err="1" smtClean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Year</a:t>
            </a:r>
            <a:endParaRPr lang="en-US" sz="1500" b="1" kern="0" dirty="0">
              <a:solidFill>
                <a:srgbClr val="F9F9F9"/>
              </a:solidFill>
              <a:latin typeface="Campton Medium" panose="020B0004020102020203" pitchFamily="34" charset="0"/>
              <a:sym typeface="Campton"/>
            </a:endParaRPr>
          </a:p>
        </p:txBody>
      </p:sp>
      <p:grpSp>
        <p:nvGrpSpPr>
          <p:cNvPr id="79" name="Group 688"/>
          <p:cNvGrpSpPr>
            <a:grpSpLocks noChangeAspect="1"/>
          </p:cNvGrpSpPr>
          <p:nvPr/>
        </p:nvGrpSpPr>
        <p:grpSpPr bwMode="auto">
          <a:xfrm>
            <a:off x="178745" y="1323756"/>
            <a:ext cx="594000" cy="594002"/>
            <a:chOff x="5828" y="2694"/>
            <a:chExt cx="340" cy="340"/>
          </a:xfrm>
          <a:solidFill>
            <a:schemeClr val="bg1"/>
          </a:solidFill>
        </p:grpSpPr>
        <p:sp>
          <p:nvSpPr>
            <p:cNvPr id="80" name="Freeform 689"/>
            <p:cNvSpPr>
              <a:spLocks noEditPoints="1"/>
            </p:cNvSpPr>
            <p:nvPr/>
          </p:nvSpPr>
          <p:spPr bwMode="auto">
            <a:xfrm>
              <a:off x="5828" y="2694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87" name="Freeform 690"/>
            <p:cNvSpPr>
              <a:spLocks noEditPoints="1"/>
            </p:cNvSpPr>
            <p:nvPr/>
          </p:nvSpPr>
          <p:spPr bwMode="auto">
            <a:xfrm>
              <a:off x="5892" y="2764"/>
              <a:ext cx="200" cy="207"/>
            </a:xfrm>
            <a:custGeom>
              <a:avLst/>
              <a:gdLst>
                <a:gd name="T0" fmla="*/ 166 w 302"/>
                <a:gd name="T1" fmla="*/ 311 h 311"/>
                <a:gd name="T2" fmla="*/ 158 w 302"/>
                <a:gd name="T3" fmla="*/ 308 h 311"/>
                <a:gd name="T4" fmla="*/ 113 w 302"/>
                <a:gd name="T5" fmla="*/ 263 h 311"/>
                <a:gd name="T6" fmla="*/ 92 w 302"/>
                <a:gd name="T7" fmla="*/ 268 h 311"/>
                <a:gd name="T8" fmla="*/ 55 w 302"/>
                <a:gd name="T9" fmla="*/ 257 h 311"/>
                <a:gd name="T10" fmla="*/ 49 w 302"/>
                <a:gd name="T11" fmla="*/ 198 h 311"/>
                <a:gd name="T12" fmla="*/ 4 w 302"/>
                <a:gd name="T13" fmla="*/ 153 h 311"/>
                <a:gd name="T14" fmla="*/ 2 w 302"/>
                <a:gd name="T15" fmla="*/ 140 h 311"/>
                <a:gd name="T16" fmla="*/ 97 w 302"/>
                <a:gd name="T17" fmla="*/ 95 h 311"/>
                <a:gd name="T18" fmla="*/ 280 w 302"/>
                <a:gd name="T19" fmla="*/ 25 h 311"/>
                <a:gd name="T20" fmla="*/ 287 w 302"/>
                <a:gd name="T21" fmla="*/ 33 h 311"/>
                <a:gd name="T22" fmla="*/ 216 w 302"/>
                <a:gd name="T23" fmla="*/ 216 h 311"/>
                <a:gd name="T24" fmla="*/ 172 w 302"/>
                <a:gd name="T25" fmla="*/ 309 h 311"/>
                <a:gd name="T26" fmla="*/ 166 w 302"/>
                <a:gd name="T27" fmla="*/ 311 h 311"/>
                <a:gd name="T28" fmla="*/ 115 w 302"/>
                <a:gd name="T29" fmla="*/ 239 h 311"/>
                <a:gd name="T30" fmla="*/ 122 w 302"/>
                <a:gd name="T31" fmla="*/ 242 h 311"/>
                <a:gd name="T32" fmla="*/ 167 w 302"/>
                <a:gd name="T33" fmla="*/ 286 h 311"/>
                <a:gd name="T34" fmla="*/ 194 w 302"/>
                <a:gd name="T35" fmla="*/ 216 h 311"/>
                <a:gd name="T36" fmla="*/ 197 w 302"/>
                <a:gd name="T37" fmla="*/ 205 h 311"/>
                <a:gd name="T38" fmla="*/ 267 w 302"/>
                <a:gd name="T39" fmla="*/ 44 h 311"/>
                <a:gd name="T40" fmla="*/ 107 w 302"/>
                <a:gd name="T41" fmla="*/ 114 h 311"/>
                <a:gd name="T42" fmla="*/ 96 w 302"/>
                <a:gd name="T43" fmla="*/ 116 h 311"/>
                <a:gd name="T44" fmla="*/ 25 w 302"/>
                <a:gd name="T45" fmla="*/ 144 h 311"/>
                <a:gd name="T46" fmla="*/ 70 w 302"/>
                <a:gd name="T47" fmla="*/ 189 h 311"/>
                <a:gd name="T48" fmla="*/ 70 w 302"/>
                <a:gd name="T49" fmla="*/ 204 h 311"/>
                <a:gd name="T50" fmla="*/ 70 w 302"/>
                <a:gd name="T51" fmla="*/ 242 h 311"/>
                <a:gd name="T52" fmla="*/ 107 w 302"/>
                <a:gd name="T53" fmla="*/ 242 h 311"/>
                <a:gd name="T54" fmla="*/ 115 w 302"/>
                <a:gd name="T55" fmla="*/ 239 h 311"/>
                <a:gd name="T56" fmla="*/ 145 w 302"/>
                <a:gd name="T57" fmla="*/ 209 h 311"/>
                <a:gd name="T58" fmla="*/ 112 w 302"/>
                <a:gd name="T59" fmla="*/ 196 h 311"/>
                <a:gd name="T60" fmla="*/ 112 w 302"/>
                <a:gd name="T61" fmla="*/ 131 h 311"/>
                <a:gd name="T62" fmla="*/ 145 w 302"/>
                <a:gd name="T63" fmla="*/ 117 h 311"/>
                <a:gd name="T64" fmla="*/ 177 w 302"/>
                <a:gd name="T65" fmla="*/ 131 h 311"/>
                <a:gd name="T66" fmla="*/ 177 w 302"/>
                <a:gd name="T67" fmla="*/ 196 h 311"/>
                <a:gd name="T68" fmla="*/ 177 w 302"/>
                <a:gd name="T69" fmla="*/ 196 h 311"/>
                <a:gd name="T70" fmla="*/ 145 w 302"/>
                <a:gd name="T71" fmla="*/ 209 h 311"/>
                <a:gd name="T72" fmla="*/ 145 w 302"/>
                <a:gd name="T73" fmla="*/ 139 h 311"/>
                <a:gd name="T74" fmla="*/ 128 w 302"/>
                <a:gd name="T75" fmla="*/ 146 h 311"/>
                <a:gd name="T76" fmla="*/ 128 w 302"/>
                <a:gd name="T77" fmla="*/ 181 h 311"/>
                <a:gd name="T78" fmla="*/ 162 w 302"/>
                <a:gd name="T79" fmla="*/ 181 h 311"/>
                <a:gd name="T80" fmla="*/ 162 w 302"/>
                <a:gd name="T81" fmla="*/ 181 h 311"/>
                <a:gd name="T82" fmla="*/ 162 w 302"/>
                <a:gd name="T83" fmla="*/ 146 h 311"/>
                <a:gd name="T84" fmla="*/ 145 w 302"/>
                <a:gd name="T85" fmla="*/ 139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2" h="311">
                  <a:moveTo>
                    <a:pt x="166" y="311"/>
                  </a:moveTo>
                  <a:cubicBezTo>
                    <a:pt x="163" y="311"/>
                    <a:pt x="160" y="310"/>
                    <a:pt x="158" y="308"/>
                  </a:cubicBezTo>
                  <a:cubicBezTo>
                    <a:pt x="113" y="263"/>
                    <a:pt x="113" y="263"/>
                    <a:pt x="113" y="263"/>
                  </a:cubicBezTo>
                  <a:cubicBezTo>
                    <a:pt x="107" y="266"/>
                    <a:pt x="100" y="268"/>
                    <a:pt x="92" y="268"/>
                  </a:cubicBezTo>
                  <a:cubicBezTo>
                    <a:pt x="77" y="270"/>
                    <a:pt x="63" y="266"/>
                    <a:pt x="55" y="257"/>
                  </a:cubicBezTo>
                  <a:cubicBezTo>
                    <a:pt x="39" y="242"/>
                    <a:pt x="41" y="214"/>
                    <a:pt x="49" y="198"/>
                  </a:cubicBezTo>
                  <a:cubicBezTo>
                    <a:pt x="4" y="153"/>
                    <a:pt x="4" y="153"/>
                    <a:pt x="4" y="153"/>
                  </a:cubicBezTo>
                  <a:cubicBezTo>
                    <a:pt x="0" y="150"/>
                    <a:pt x="0" y="145"/>
                    <a:pt x="2" y="140"/>
                  </a:cubicBezTo>
                  <a:cubicBezTo>
                    <a:pt x="35" y="87"/>
                    <a:pt x="79" y="91"/>
                    <a:pt x="97" y="95"/>
                  </a:cubicBezTo>
                  <a:cubicBezTo>
                    <a:pt x="194" y="0"/>
                    <a:pt x="276" y="24"/>
                    <a:pt x="280" y="25"/>
                  </a:cubicBezTo>
                  <a:cubicBezTo>
                    <a:pt x="284" y="26"/>
                    <a:pt x="286" y="29"/>
                    <a:pt x="287" y="33"/>
                  </a:cubicBezTo>
                  <a:cubicBezTo>
                    <a:pt x="288" y="37"/>
                    <a:pt x="302" y="127"/>
                    <a:pt x="216" y="216"/>
                  </a:cubicBezTo>
                  <a:cubicBezTo>
                    <a:pt x="219" y="232"/>
                    <a:pt x="220" y="273"/>
                    <a:pt x="172" y="309"/>
                  </a:cubicBezTo>
                  <a:cubicBezTo>
                    <a:pt x="170" y="310"/>
                    <a:pt x="168" y="311"/>
                    <a:pt x="166" y="311"/>
                  </a:cubicBezTo>
                  <a:close/>
                  <a:moveTo>
                    <a:pt x="115" y="239"/>
                  </a:moveTo>
                  <a:cubicBezTo>
                    <a:pt x="118" y="239"/>
                    <a:pt x="120" y="240"/>
                    <a:pt x="122" y="242"/>
                  </a:cubicBezTo>
                  <a:cubicBezTo>
                    <a:pt x="167" y="286"/>
                    <a:pt x="167" y="286"/>
                    <a:pt x="167" y="286"/>
                  </a:cubicBezTo>
                  <a:cubicBezTo>
                    <a:pt x="206" y="252"/>
                    <a:pt x="195" y="216"/>
                    <a:pt x="194" y="216"/>
                  </a:cubicBezTo>
                  <a:cubicBezTo>
                    <a:pt x="193" y="212"/>
                    <a:pt x="194" y="208"/>
                    <a:pt x="197" y="205"/>
                  </a:cubicBezTo>
                  <a:cubicBezTo>
                    <a:pt x="266" y="136"/>
                    <a:pt x="268" y="66"/>
                    <a:pt x="267" y="44"/>
                  </a:cubicBezTo>
                  <a:cubicBezTo>
                    <a:pt x="246" y="41"/>
                    <a:pt x="183" y="39"/>
                    <a:pt x="107" y="114"/>
                  </a:cubicBezTo>
                  <a:cubicBezTo>
                    <a:pt x="104" y="117"/>
                    <a:pt x="100" y="118"/>
                    <a:pt x="96" y="116"/>
                  </a:cubicBezTo>
                  <a:cubicBezTo>
                    <a:pt x="94" y="116"/>
                    <a:pt x="55" y="102"/>
                    <a:pt x="25" y="144"/>
                  </a:cubicBezTo>
                  <a:cubicBezTo>
                    <a:pt x="70" y="189"/>
                    <a:pt x="70" y="189"/>
                    <a:pt x="70" y="189"/>
                  </a:cubicBezTo>
                  <a:cubicBezTo>
                    <a:pt x="74" y="193"/>
                    <a:pt x="74" y="200"/>
                    <a:pt x="70" y="204"/>
                  </a:cubicBezTo>
                  <a:cubicBezTo>
                    <a:pt x="66" y="209"/>
                    <a:pt x="60" y="232"/>
                    <a:pt x="70" y="242"/>
                  </a:cubicBezTo>
                  <a:cubicBezTo>
                    <a:pt x="79" y="252"/>
                    <a:pt x="103" y="246"/>
                    <a:pt x="107" y="242"/>
                  </a:cubicBezTo>
                  <a:cubicBezTo>
                    <a:pt x="109" y="240"/>
                    <a:pt x="112" y="239"/>
                    <a:pt x="115" y="239"/>
                  </a:cubicBezTo>
                  <a:close/>
                  <a:moveTo>
                    <a:pt x="145" y="209"/>
                  </a:moveTo>
                  <a:cubicBezTo>
                    <a:pt x="133" y="209"/>
                    <a:pt x="121" y="205"/>
                    <a:pt x="112" y="196"/>
                  </a:cubicBezTo>
                  <a:cubicBezTo>
                    <a:pt x="95" y="178"/>
                    <a:pt x="95" y="149"/>
                    <a:pt x="112" y="131"/>
                  </a:cubicBezTo>
                  <a:cubicBezTo>
                    <a:pt x="121" y="122"/>
                    <a:pt x="133" y="117"/>
                    <a:pt x="145" y="117"/>
                  </a:cubicBezTo>
                  <a:cubicBezTo>
                    <a:pt x="157" y="117"/>
                    <a:pt x="169" y="122"/>
                    <a:pt x="177" y="131"/>
                  </a:cubicBezTo>
                  <a:cubicBezTo>
                    <a:pt x="195" y="149"/>
                    <a:pt x="195" y="178"/>
                    <a:pt x="177" y="196"/>
                  </a:cubicBezTo>
                  <a:cubicBezTo>
                    <a:pt x="177" y="196"/>
                    <a:pt x="177" y="196"/>
                    <a:pt x="177" y="196"/>
                  </a:cubicBezTo>
                  <a:cubicBezTo>
                    <a:pt x="168" y="205"/>
                    <a:pt x="157" y="209"/>
                    <a:pt x="145" y="209"/>
                  </a:cubicBezTo>
                  <a:close/>
                  <a:moveTo>
                    <a:pt x="145" y="139"/>
                  </a:moveTo>
                  <a:cubicBezTo>
                    <a:pt x="138" y="139"/>
                    <a:pt x="132" y="141"/>
                    <a:pt x="128" y="146"/>
                  </a:cubicBezTo>
                  <a:cubicBezTo>
                    <a:pt x="118" y="156"/>
                    <a:pt x="118" y="171"/>
                    <a:pt x="128" y="181"/>
                  </a:cubicBezTo>
                  <a:cubicBezTo>
                    <a:pt x="137" y="190"/>
                    <a:pt x="153" y="190"/>
                    <a:pt x="162" y="181"/>
                  </a:cubicBezTo>
                  <a:cubicBezTo>
                    <a:pt x="162" y="181"/>
                    <a:pt x="162" y="181"/>
                    <a:pt x="162" y="181"/>
                  </a:cubicBezTo>
                  <a:cubicBezTo>
                    <a:pt x="172" y="171"/>
                    <a:pt x="172" y="156"/>
                    <a:pt x="162" y="146"/>
                  </a:cubicBezTo>
                  <a:cubicBezTo>
                    <a:pt x="158" y="141"/>
                    <a:pt x="151" y="139"/>
                    <a:pt x="145" y="1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812907" y="2177903"/>
            <a:ext cx="2313065" cy="2821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12750" hangingPunct="0">
              <a:defRPr/>
            </a:pPr>
            <a:r>
              <a:rPr lang="en-US" sz="1500" b="1" kern="0" dirty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Headcount</a:t>
            </a:r>
          </a:p>
        </p:txBody>
      </p:sp>
      <p:grpSp>
        <p:nvGrpSpPr>
          <p:cNvPr id="93" name="Group 53"/>
          <p:cNvGrpSpPr>
            <a:grpSpLocks noChangeAspect="1"/>
          </p:cNvGrpSpPr>
          <p:nvPr/>
        </p:nvGrpSpPr>
        <p:grpSpPr bwMode="auto">
          <a:xfrm>
            <a:off x="179616" y="2149592"/>
            <a:ext cx="592258" cy="594000"/>
            <a:chOff x="5183" y="1046"/>
            <a:chExt cx="340" cy="341"/>
          </a:xfrm>
          <a:solidFill>
            <a:schemeClr val="bg1"/>
          </a:solidFill>
        </p:grpSpPr>
        <p:sp>
          <p:nvSpPr>
            <p:cNvPr id="94" name="Freeform 54"/>
            <p:cNvSpPr>
              <a:spLocks noEditPoints="1"/>
            </p:cNvSpPr>
            <p:nvPr/>
          </p:nvSpPr>
          <p:spPr bwMode="auto">
            <a:xfrm>
              <a:off x="5247" y="1110"/>
              <a:ext cx="212" cy="213"/>
            </a:xfrm>
            <a:custGeom>
              <a:avLst/>
              <a:gdLst>
                <a:gd name="T0" fmla="*/ 160 w 320"/>
                <a:gd name="T1" fmla="*/ 0 h 320"/>
                <a:gd name="T2" fmla="*/ 0 w 320"/>
                <a:gd name="T3" fmla="*/ 160 h 320"/>
                <a:gd name="T4" fmla="*/ 160 w 320"/>
                <a:gd name="T5" fmla="*/ 320 h 320"/>
                <a:gd name="T6" fmla="*/ 320 w 320"/>
                <a:gd name="T7" fmla="*/ 160 h 320"/>
                <a:gd name="T8" fmla="*/ 160 w 320"/>
                <a:gd name="T9" fmla="*/ 0 h 320"/>
                <a:gd name="T10" fmla="*/ 283 w 320"/>
                <a:gd name="T11" fmla="*/ 224 h 320"/>
                <a:gd name="T12" fmla="*/ 218 w 320"/>
                <a:gd name="T13" fmla="*/ 224 h 320"/>
                <a:gd name="T14" fmla="*/ 223 w 320"/>
                <a:gd name="T15" fmla="*/ 170 h 320"/>
                <a:gd name="T16" fmla="*/ 298 w 320"/>
                <a:gd name="T17" fmla="*/ 170 h 320"/>
                <a:gd name="T18" fmla="*/ 283 w 320"/>
                <a:gd name="T19" fmla="*/ 224 h 320"/>
                <a:gd name="T20" fmla="*/ 160 w 320"/>
                <a:gd name="T21" fmla="*/ 298 h 320"/>
                <a:gd name="T22" fmla="*/ 127 w 320"/>
                <a:gd name="T23" fmla="*/ 245 h 320"/>
                <a:gd name="T24" fmla="*/ 192 w 320"/>
                <a:gd name="T25" fmla="*/ 245 h 320"/>
                <a:gd name="T26" fmla="*/ 160 w 320"/>
                <a:gd name="T27" fmla="*/ 298 h 320"/>
                <a:gd name="T28" fmla="*/ 122 w 320"/>
                <a:gd name="T29" fmla="*/ 224 h 320"/>
                <a:gd name="T30" fmla="*/ 117 w 320"/>
                <a:gd name="T31" fmla="*/ 170 h 320"/>
                <a:gd name="T32" fmla="*/ 202 w 320"/>
                <a:gd name="T33" fmla="*/ 170 h 320"/>
                <a:gd name="T34" fmla="*/ 197 w 320"/>
                <a:gd name="T35" fmla="*/ 224 h 320"/>
                <a:gd name="T36" fmla="*/ 122 w 320"/>
                <a:gd name="T37" fmla="*/ 224 h 320"/>
                <a:gd name="T38" fmla="*/ 22 w 320"/>
                <a:gd name="T39" fmla="*/ 170 h 320"/>
                <a:gd name="T40" fmla="*/ 96 w 320"/>
                <a:gd name="T41" fmla="*/ 170 h 320"/>
                <a:gd name="T42" fmla="*/ 101 w 320"/>
                <a:gd name="T43" fmla="*/ 224 h 320"/>
                <a:gd name="T44" fmla="*/ 37 w 320"/>
                <a:gd name="T45" fmla="*/ 224 h 320"/>
                <a:gd name="T46" fmla="*/ 22 w 320"/>
                <a:gd name="T47" fmla="*/ 170 h 320"/>
                <a:gd name="T48" fmla="*/ 37 w 320"/>
                <a:gd name="T49" fmla="*/ 96 h 320"/>
                <a:gd name="T50" fmla="*/ 101 w 320"/>
                <a:gd name="T51" fmla="*/ 96 h 320"/>
                <a:gd name="T52" fmla="*/ 96 w 320"/>
                <a:gd name="T53" fmla="*/ 149 h 320"/>
                <a:gd name="T54" fmla="*/ 22 w 320"/>
                <a:gd name="T55" fmla="*/ 149 h 320"/>
                <a:gd name="T56" fmla="*/ 37 w 320"/>
                <a:gd name="T57" fmla="*/ 96 h 320"/>
                <a:gd name="T58" fmla="*/ 160 w 320"/>
                <a:gd name="T59" fmla="*/ 21 h 320"/>
                <a:gd name="T60" fmla="*/ 192 w 320"/>
                <a:gd name="T61" fmla="*/ 74 h 320"/>
                <a:gd name="T62" fmla="*/ 127 w 320"/>
                <a:gd name="T63" fmla="*/ 74 h 320"/>
                <a:gd name="T64" fmla="*/ 160 w 320"/>
                <a:gd name="T65" fmla="*/ 21 h 320"/>
                <a:gd name="T66" fmla="*/ 197 w 320"/>
                <a:gd name="T67" fmla="*/ 96 h 320"/>
                <a:gd name="T68" fmla="*/ 202 w 320"/>
                <a:gd name="T69" fmla="*/ 149 h 320"/>
                <a:gd name="T70" fmla="*/ 117 w 320"/>
                <a:gd name="T71" fmla="*/ 149 h 320"/>
                <a:gd name="T72" fmla="*/ 122 w 320"/>
                <a:gd name="T73" fmla="*/ 96 h 320"/>
                <a:gd name="T74" fmla="*/ 197 w 320"/>
                <a:gd name="T75" fmla="*/ 96 h 320"/>
                <a:gd name="T76" fmla="*/ 223 w 320"/>
                <a:gd name="T77" fmla="*/ 149 h 320"/>
                <a:gd name="T78" fmla="*/ 218 w 320"/>
                <a:gd name="T79" fmla="*/ 96 h 320"/>
                <a:gd name="T80" fmla="*/ 283 w 320"/>
                <a:gd name="T81" fmla="*/ 96 h 320"/>
                <a:gd name="T82" fmla="*/ 298 w 320"/>
                <a:gd name="T83" fmla="*/ 149 h 320"/>
                <a:gd name="T84" fmla="*/ 223 w 320"/>
                <a:gd name="T85" fmla="*/ 149 h 320"/>
                <a:gd name="T86" fmla="*/ 269 w 320"/>
                <a:gd name="T87" fmla="*/ 74 h 320"/>
                <a:gd name="T88" fmla="*/ 214 w 320"/>
                <a:gd name="T89" fmla="*/ 74 h 320"/>
                <a:gd name="T90" fmla="*/ 196 w 320"/>
                <a:gd name="T91" fmla="*/ 26 h 320"/>
                <a:gd name="T92" fmla="*/ 269 w 320"/>
                <a:gd name="T93" fmla="*/ 74 h 320"/>
                <a:gd name="T94" fmla="*/ 124 w 320"/>
                <a:gd name="T95" fmla="*/ 26 h 320"/>
                <a:gd name="T96" fmla="*/ 105 w 320"/>
                <a:gd name="T97" fmla="*/ 74 h 320"/>
                <a:gd name="T98" fmla="*/ 51 w 320"/>
                <a:gd name="T99" fmla="*/ 74 h 320"/>
                <a:gd name="T100" fmla="*/ 124 w 320"/>
                <a:gd name="T101" fmla="*/ 26 h 320"/>
                <a:gd name="T102" fmla="*/ 51 w 320"/>
                <a:gd name="T103" fmla="*/ 245 h 320"/>
                <a:gd name="T104" fmla="*/ 105 w 320"/>
                <a:gd name="T105" fmla="*/ 245 h 320"/>
                <a:gd name="T106" fmla="*/ 124 w 320"/>
                <a:gd name="T107" fmla="*/ 293 h 320"/>
                <a:gd name="T108" fmla="*/ 51 w 320"/>
                <a:gd name="T109" fmla="*/ 245 h 320"/>
                <a:gd name="T110" fmla="*/ 196 w 320"/>
                <a:gd name="T111" fmla="*/ 293 h 320"/>
                <a:gd name="T112" fmla="*/ 214 w 320"/>
                <a:gd name="T113" fmla="*/ 245 h 320"/>
                <a:gd name="T114" fmla="*/ 269 w 320"/>
                <a:gd name="T115" fmla="*/ 245 h 320"/>
                <a:gd name="T116" fmla="*/ 196 w 320"/>
                <a:gd name="T117" fmla="*/ 293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20" h="320">
                  <a:moveTo>
                    <a:pt x="160" y="0"/>
                  </a:moveTo>
                  <a:cubicBezTo>
                    <a:pt x="71" y="0"/>
                    <a:pt x="0" y="71"/>
                    <a:pt x="0" y="160"/>
                  </a:cubicBezTo>
                  <a:cubicBezTo>
                    <a:pt x="0" y="248"/>
                    <a:pt x="71" y="320"/>
                    <a:pt x="160" y="320"/>
                  </a:cubicBezTo>
                  <a:cubicBezTo>
                    <a:pt x="248" y="320"/>
                    <a:pt x="320" y="248"/>
                    <a:pt x="320" y="160"/>
                  </a:cubicBezTo>
                  <a:cubicBezTo>
                    <a:pt x="320" y="71"/>
                    <a:pt x="248" y="0"/>
                    <a:pt x="160" y="0"/>
                  </a:cubicBezTo>
                  <a:close/>
                  <a:moveTo>
                    <a:pt x="283" y="224"/>
                  </a:moveTo>
                  <a:cubicBezTo>
                    <a:pt x="218" y="224"/>
                    <a:pt x="218" y="224"/>
                    <a:pt x="218" y="224"/>
                  </a:cubicBezTo>
                  <a:cubicBezTo>
                    <a:pt x="221" y="207"/>
                    <a:pt x="223" y="188"/>
                    <a:pt x="223" y="170"/>
                  </a:cubicBezTo>
                  <a:cubicBezTo>
                    <a:pt x="298" y="170"/>
                    <a:pt x="298" y="170"/>
                    <a:pt x="298" y="170"/>
                  </a:cubicBezTo>
                  <a:cubicBezTo>
                    <a:pt x="296" y="189"/>
                    <a:pt x="291" y="207"/>
                    <a:pt x="283" y="224"/>
                  </a:cubicBezTo>
                  <a:close/>
                  <a:moveTo>
                    <a:pt x="160" y="298"/>
                  </a:moveTo>
                  <a:cubicBezTo>
                    <a:pt x="149" y="298"/>
                    <a:pt x="136" y="279"/>
                    <a:pt x="127" y="245"/>
                  </a:cubicBezTo>
                  <a:cubicBezTo>
                    <a:pt x="192" y="245"/>
                    <a:pt x="192" y="245"/>
                    <a:pt x="192" y="245"/>
                  </a:cubicBezTo>
                  <a:cubicBezTo>
                    <a:pt x="183" y="279"/>
                    <a:pt x="170" y="298"/>
                    <a:pt x="160" y="298"/>
                  </a:cubicBezTo>
                  <a:close/>
                  <a:moveTo>
                    <a:pt x="122" y="224"/>
                  </a:moveTo>
                  <a:cubicBezTo>
                    <a:pt x="120" y="208"/>
                    <a:pt x="118" y="190"/>
                    <a:pt x="117" y="170"/>
                  </a:cubicBezTo>
                  <a:cubicBezTo>
                    <a:pt x="202" y="170"/>
                    <a:pt x="202" y="170"/>
                    <a:pt x="202" y="170"/>
                  </a:cubicBezTo>
                  <a:cubicBezTo>
                    <a:pt x="202" y="190"/>
                    <a:pt x="200" y="208"/>
                    <a:pt x="197" y="224"/>
                  </a:cubicBezTo>
                  <a:lnTo>
                    <a:pt x="122" y="224"/>
                  </a:lnTo>
                  <a:close/>
                  <a:moveTo>
                    <a:pt x="22" y="170"/>
                  </a:moveTo>
                  <a:cubicBezTo>
                    <a:pt x="96" y="170"/>
                    <a:pt x="96" y="170"/>
                    <a:pt x="96" y="170"/>
                  </a:cubicBezTo>
                  <a:cubicBezTo>
                    <a:pt x="96" y="188"/>
                    <a:pt x="98" y="207"/>
                    <a:pt x="101" y="224"/>
                  </a:cubicBezTo>
                  <a:cubicBezTo>
                    <a:pt x="37" y="224"/>
                    <a:pt x="37" y="224"/>
                    <a:pt x="37" y="224"/>
                  </a:cubicBezTo>
                  <a:cubicBezTo>
                    <a:pt x="28" y="207"/>
                    <a:pt x="23" y="189"/>
                    <a:pt x="22" y="170"/>
                  </a:cubicBezTo>
                  <a:close/>
                  <a:moveTo>
                    <a:pt x="37" y="96"/>
                  </a:moveTo>
                  <a:cubicBezTo>
                    <a:pt x="101" y="96"/>
                    <a:pt x="101" y="96"/>
                    <a:pt x="101" y="96"/>
                  </a:cubicBezTo>
                  <a:cubicBezTo>
                    <a:pt x="98" y="113"/>
                    <a:pt x="96" y="131"/>
                    <a:pt x="96" y="149"/>
                  </a:cubicBezTo>
                  <a:cubicBezTo>
                    <a:pt x="22" y="149"/>
                    <a:pt x="22" y="149"/>
                    <a:pt x="22" y="149"/>
                  </a:cubicBezTo>
                  <a:cubicBezTo>
                    <a:pt x="23" y="130"/>
                    <a:pt x="28" y="112"/>
                    <a:pt x="37" y="96"/>
                  </a:cubicBezTo>
                  <a:close/>
                  <a:moveTo>
                    <a:pt x="160" y="21"/>
                  </a:moveTo>
                  <a:cubicBezTo>
                    <a:pt x="170" y="21"/>
                    <a:pt x="183" y="41"/>
                    <a:pt x="192" y="74"/>
                  </a:cubicBezTo>
                  <a:cubicBezTo>
                    <a:pt x="127" y="74"/>
                    <a:pt x="127" y="74"/>
                    <a:pt x="127" y="74"/>
                  </a:cubicBezTo>
                  <a:cubicBezTo>
                    <a:pt x="136" y="41"/>
                    <a:pt x="149" y="21"/>
                    <a:pt x="160" y="21"/>
                  </a:cubicBezTo>
                  <a:close/>
                  <a:moveTo>
                    <a:pt x="197" y="96"/>
                  </a:moveTo>
                  <a:cubicBezTo>
                    <a:pt x="200" y="111"/>
                    <a:pt x="202" y="129"/>
                    <a:pt x="202" y="149"/>
                  </a:cubicBezTo>
                  <a:cubicBezTo>
                    <a:pt x="117" y="149"/>
                    <a:pt x="117" y="149"/>
                    <a:pt x="117" y="149"/>
                  </a:cubicBezTo>
                  <a:cubicBezTo>
                    <a:pt x="118" y="129"/>
                    <a:pt x="120" y="111"/>
                    <a:pt x="122" y="96"/>
                  </a:cubicBezTo>
                  <a:lnTo>
                    <a:pt x="197" y="96"/>
                  </a:lnTo>
                  <a:close/>
                  <a:moveTo>
                    <a:pt x="223" y="149"/>
                  </a:moveTo>
                  <a:cubicBezTo>
                    <a:pt x="223" y="131"/>
                    <a:pt x="221" y="113"/>
                    <a:pt x="218" y="96"/>
                  </a:cubicBezTo>
                  <a:cubicBezTo>
                    <a:pt x="283" y="96"/>
                    <a:pt x="283" y="96"/>
                    <a:pt x="283" y="96"/>
                  </a:cubicBezTo>
                  <a:cubicBezTo>
                    <a:pt x="291" y="112"/>
                    <a:pt x="296" y="130"/>
                    <a:pt x="298" y="149"/>
                  </a:cubicBezTo>
                  <a:lnTo>
                    <a:pt x="223" y="149"/>
                  </a:lnTo>
                  <a:close/>
                  <a:moveTo>
                    <a:pt x="269" y="74"/>
                  </a:moveTo>
                  <a:cubicBezTo>
                    <a:pt x="214" y="74"/>
                    <a:pt x="214" y="74"/>
                    <a:pt x="214" y="74"/>
                  </a:cubicBezTo>
                  <a:cubicBezTo>
                    <a:pt x="210" y="55"/>
                    <a:pt x="203" y="39"/>
                    <a:pt x="196" y="26"/>
                  </a:cubicBezTo>
                  <a:cubicBezTo>
                    <a:pt x="225" y="34"/>
                    <a:pt x="251" y="51"/>
                    <a:pt x="269" y="74"/>
                  </a:cubicBezTo>
                  <a:close/>
                  <a:moveTo>
                    <a:pt x="124" y="26"/>
                  </a:moveTo>
                  <a:cubicBezTo>
                    <a:pt x="116" y="39"/>
                    <a:pt x="110" y="55"/>
                    <a:pt x="105" y="74"/>
                  </a:cubicBezTo>
                  <a:cubicBezTo>
                    <a:pt x="51" y="74"/>
                    <a:pt x="51" y="74"/>
                    <a:pt x="51" y="74"/>
                  </a:cubicBezTo>
                  <a:cubicBezTo>
                    <a:pt x="69" y="51"/>
                    <a:pt x="94" y="34"/>
                    <a:pt x="124" y="26"/>
                  </a:cubicBezTo>
                  <a:close/>
                  <a:moveTo>
                    <a:pt x="51" y="245"/>
                  </a:moveTo>
                  <a:cubicBezTo>
                    <a:pt x="105" y="245"/>
                    <a:pt x="105" y="245"/>
                    <a:pt x="105" y="245"/>
                  </a:cubicBezTo>
                  <a:cubicBezTo>
                    <a:pt x="110" y="264"/>
                    <a:pt x="116" y="281"/>
                    <a:pt x="124" y="293"/>
                  </a:cubicBezTo>
                  <a:cubicBezTo>
                    <a:pt x="94" y="285"/>
                    <a:pt x="69" y="268"/>
                    <a:pt x="51" y="245"/>
                  </a:cubicBezTo>
                  <a:close/>
                  <a:moveTo>
                    <a:pt x="196" y="293"/>
                  </a:moveTo>
                  <a:cubicBezTo>
                    <a:pt x="203" y="281"/>
                    <a:pt x="210" y="264"/>
                    <a:pt x="214" y="245"/>
                  </a:cubicBezTo>
                  <a:cubicBezTo>
                    <a:pt x="269" y="245"/>
                    <a:pt x="269" y="245"/>
                    <a:pt x="269" y="245"/>
                  </a:cubicBezTo>
                  <a:cubicBezTo>
                    <a:pt x="251" y="268"/>
                    <a:pt x="225" y="285"/>
                    <a:pt x="196" y="2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99" name="Freeform 55"/>
            <p:cNvSpPr>
              <a:spLocks noEditPoints="1"/>
            </p:cNvSpPr>
            <p:nvPr/>
          </p:nvSpPr>
          <p:spPr bwMode="auto">
            <a:xfrm>
              <a:off x="5183" y="1046"/>
              <a:ext cx="340" cy="341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812907" y="4654772"/>
            <a:ext cx="2313065" cy="2821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12750" hangingPunct="0">
              <a:defRPr/>
            </a:pPr>
            <a:r>
              <a:rPr lang="en-US" sz="1500" b="1" kern="0" dirty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Investors</a:t>
            </a:r>
          </a:p>
        </p:txBody>
      </p:sp>
      <p:grpSp>
        <p:nvGrpSpPr>
          <p:cNvPr id="101" name="Group 614"/>
          <p:cNvGrpSpPr>
            <a:grpSpLocks noChangeAspect="1"/>
          </p:cNvGrpSpPr>
          <p:nvPr/>
        </p:nvGrpSpPr>
        <p:grpSpPr bwMode="auto">
          <a:xfrm>
            <a:off x="178745" y="4627094"/>
            <a:ext cx="594000" cy="594000"/>
            <a:chOff x="3780" y="2658"/>
            <a:chExt cx="340" cy="340"/>
          </a:xfrm>
          <a:solidFill>
            <a:schemeClr val="bg1"/>
          </a:solidFill>
        </p:grpSpPr>
        <p:sp>
          <p:nvSpPr>
            <p:cNvPr id="104" name="Freeform 615"/>
            <p:cNvSpPr>
              <a:spLocks/>
            </p:cNvSpPr>
            <p:nvPr/>
          </p:nvSpPr>
          <p:spPr bwMode="auto">
            <a:xfrm>
              <a:off x="3858" y="2799"/>
              <a:ext cx="28" cy="14"/>
            </a:xfrm>
            <a:custGeom>
              <a:avLst/>
              <a:gdLst>
                <a:gd name="T0" fmla="*/ 32 w 43"/>
                <a:gd name="T1" fmla="*/ 0 h 21"/>
                <a:gd name="T2" fmla="*/ 11 w 43"/>
                <a:gd name="T3" fmla="*/ 0 h 21"/>
                <a:gd name="T4" fmla="*/ 0 w 43"/>
                <a:gd name="T5" fmla="*/ 11 h 21"/>
                <a:gd name="T6" fmla="*/ 11 w 43"/>
                <a:gd name="T7" fmla="*/ 21 h 21"/>
                <a:gd name="T8" fmla="*/ 32 w 43"/>
                <a:gd name="T9" fmla="*/ 21 h 21"/>
                <a:gd name="T10" fmla="*/ 43 w 43"/>
                <a:gd name="T11" fmla="*/ 11 h 21"/>
                <a:gd name="T12" fmla="*/ 32 w 43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21">
                  <a:moveTo>
                    <a:pt x="32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1"/>
                    <a:pt x="11" y="21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8" y="21"/>
                    <a:pt x="43" y="17"/>
                    <a:pt x="43" y="11"/>
                  </a:cubicBezTo>
                  <a:cubicBezTo>
                    <a:pt x="43" y="5"/>
                    <a:pt x="38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06" name="Freeform 616"/>
            <p:cNvSpPr>
              <a:spLocks/>
            </p:cNvSpPr>
            <p:nvPr/>
          </p:nvSpPr>
          <p:spPr bwMode="auto">
            <a:xfrm>
              <a:off x="3858" y="2757"/>
              <a:ext cx="28" cy="14"/>
            </a:xfrm>
            <a:custGeom>
              <a:avLst/>
              <a:gdLst>
                <a:gd name="T0" fmla="*/ 32 w 43"/>
                <a:gd name="T1" fmla="*/ 0 h 21"/>
                <a:gd name="T2" fmla="*/ 11 w 43"/>
                <a:gd name="T3" fmla="*/ 0 h 21"/>
                <a:gd name="T4" fmla="*/ 0 w 43"/>
                <a:gd name="T5" fmla="*/ 11 h 21"/>
                <a:gd name="T6" fmla="*/ 11 w 43"/>
                <a:gd name="T7" fmla="*/ 21 h 21"/>
                <a:gd name="T8" fmla="*/ 32 w 43"/>
                <a:gd name="T9" fmla="*/ 21 h 21"/>
                <a:gd name="T10" fmla="*/ 43 w 43"/>
                <a:gd name="T11" fmla="*/ 11 h 21"/>
                <a:gd name="T12" fmla="*/ 32 w 43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21">
                  <a:moveTo>
                    <a:pt x="32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1"/>
                    <a:pt x="11" y="21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8" y="21"/>
                    <a:pt x="43" y="17"/>
                    <a:pt x="43" y="11"/>
                  </a:cubicBezTo>
                  <a:cubicBezTo>
                    <a:pt x="43" y="5"/>
                    <a:pt x="38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07" name="Freeform 617"/>
            <p:cNvSpPr>
              <a:spLocks/>
            </p:cNvSpPr>
            <p:nvPr/>
          </p:nvSpPr>
          <p:spPr bwMode="auto">
            <a:xfrm>
              <a:off x="3858" y="2842"/>
              <a:ext cx="28" cy="14"/>
            </a:xfrm>
            <a:custGeom>
              <a:avLst/>
              <a:gdLst>
                <a:gd name="T0" fmla="*/ 32 w 43"/>
                <a:gd name="T1" fmla="*/ 0 h 21"/>
                <a:gd name="T2" fmla="*/ 11 w 43"/>
                <a:gd name="T3" fmla="*/ 0 h 21"/>
                <a:gd name="T4" fmla="*/ 0 w 43"/>
                <a:gd name="T5" fmla="*/ 11 h 21"/>
                <a:gd name="T6" fmla="*/ 11 w 43"/>
                <a:gd name="T7" fmla="*/ 21 h 21"/>
                <a:gd name="T8" fmla="*/ 32 w 43"/>
                <a:gd name="T9" fmla="*/ 21 h 21"/>
                <a:gd name="T10" fmla="*/ 43 w 43"/>
                <a:gd name="T11" fmla="*/ 11 h 21"/>
                <a:gd name="T12" fmla="*/ 32 w 43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21">
                  <a:moveTo>
                    <a:pt x="32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1"/>
                    <a:pt x="11" y="21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8" y="21"/>
                    <a:pt x="43" y="17"/>
                    <a:pt x="43" y="11"/>
                  </a:cubicBezTo>
                  <a:cubicBezTo>
                    <a:pt x="43" y="5"/>
                    <a:pt x="38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08" name="Freeform 618"/>
            <p:cNvSpPr>
              <a:spLocks/>
            </p:cNvSpPr>
            <p:nvPr/>
          </p:nvSpPr>
          <p:spPr bwMode="auto">
            <a:xfrm>
              <a:off x="3907" y="2799"/>
              <a:ext cx="135" cy="14"/>
            </a:xfrm>
            <a:custGeom>
              <a:avLst/>
              <a:gdLst>
                <a:gd name="T0" fmla="*/ 192 w 202"/>
                <a:gd name="T1" fmla="*/ 0 h 21"/>
                <a:gd name="T2" fmla="*/ 10 w 202"/>
                <a:gd name="T3" fmla="*/ 0 h 21"/>
                <a:gd name="T4" fmla="*/ 0 w 202"/>
                <a:gd name="T5" fmla="*/ 11 h 21"/>
                <a:gd name="T6" fmla="*/ 10 w 202"/>
                <a:gd name="T7" fmla="*/ 21 h 21"/>
                <a:gd name="T8" fmla="*/ 192 w 202"/>
                <a:gd name="T9" fmla="*/ 21 h 21"/>
                <a:gd name="T10" fmla="*/ 202 w 202"/>
                <a:gd name="T11" fmla="*/ 11 h 21"/>
                <a:gd name="T12" fmla="*/ 192 w 202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21">
                  <a:moveTo>
                    <a:pt x="19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4" y="21"/>
                    <a:pt x="10" y="21"/>
                  </a:cubicBezTo>
                  <a:cubicBezTo>
                    <a:pt x="192" y="21"/>
                    <a:pt x="192" y="21"/>
                    <a:pt x="192" y="21"/>
                  </a:cubicBezTo>
                  <a:cubicBezTo>
                    <a:pt x="198" y="21"/>
                    <a:pt x="202" y="17"/>
                    <a:pt x="202" y="11"/>
                  </a:cubicBezTo>
                  <a:cubicBezTo>
                    <a:pt x="202" y="5"/>
                    <a:pt x="198" y="0"/>
                    <a:pt x="1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09" name="Freeform 619"/>
            <p:cNvSpPr>
              <a:spLocks/>
            </p:cNvSpPr>
            <p:nvPr/>
          </p:nvSpPr>
          <p:spPr bwMode="auto">
            <a:xfrm>
              <a:off x="3907" y="2757"/>
              <a:ext cx="135" cy="14"/>
            </a:xfrm>
            <a:custGeom>
              <a:avLst/>
              <a:gdLst>
                <a:gd name="T0" fmla="*/ 10 w 202"/>
                <a:gd name="T1" fmla="*/ 21 h 21"/>
                <a:gd name="T2" fmla="*/ 192 w 202"/>
                <a:gd name="T3" fmla="*/ 21 h 21"/>
                <a:gd name="T4" fmla="*/ 202 w 202"/>
                <a:gd name="T5" fmla="*/ 11 h 21"/>
                <a:gd name="T6" fmla="*/ 192 w 202"/>
                <a:gd name="T7" fmla="*/ 0 h 21"/>
                <a:gd name="T8" fmla="*/ 10 w 202"/>
                <a:gd name="T9" fmla="*/ 0 h 21"/>
                <a:gd name="T10" fmla="*/ 0 w 202"/>
                <a:gd name="T11" fmla="*/ 11 h 21"/>
                <a:gd name="T12" fmla="*/ 10 w 202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21">
                  <a:moveTo>
                    <a:pt x="10" y="21"/>
                  </a:moveTo>
                  <a:cubicBezTo>
                    <a:pt x="192" y="21"/>
                    <a:pt x="192" y="21"/>
                    <a:pt x="192" y="21"/>
                  </a:cubicBezTo>
                  <a:cubicBezTo>
                    <a:pt x="198" y="21"/>
                    <a:pt x="202" y="17"/>
                    <a:pt x="202" y="11"/>
                  </a:cubicBezTo>
                  <a:cubicBezTo>
                    <a:pt x="202" y="5"/>
                    <a:pt x="198" y="0"/>
                    <a:pt x="19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4" y="21"/>
                    <a:pt x="1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10" name="Freeform 620"/>
            <p:cNvSpPr>
              <a:spLocks/>
            </p:cNvSpPr>
            <p:nvPr/>
          </p:nvSpPr>
          <p:spPr bwMode="auto">
            <a:xfrm>
              <a:off x="3907" y="2842"/>
              <a:ext cx="135" cy="14"/>
            </a:xfrm>
            <a:custGeom>
              <a:avLst/>
              <a:gdLst>
                <a:gd name="T0" fmla="*/ 192 w 202"/>
                <a:gd name="T1" fmla="*/ 0 h 21"/>
                <a:gd name="T2" fmla="*/ 10 w 202"/>
                <a:gd name="T3" fmla="*/ 0 h 21"/>
                <a:gd name="T4" fmla="*/ 0 w 202"/>
                <a:gd name="T5" fmla="*/ 11 h 21"/>
                <a:gd name="T6" fmla="*/ 10 w 202"/>
                <a:gd name="T7" fmla="*/ 21 h 21"/>
                <a:gd name="T8" fmla="*/ 192 w 202"/>
                <a:gd name="T9" fmla="*/ 21 h 21"/>
                <a:gd name="T10" fmla="*/ 202 w 202"/>
                <a:gd name="T11" fmla="*/ 11 h 21"/>
                <a:gd name="T12" fmla="*/ 192 w 202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21">
                  <a:moveTo>
                    <a:pt x="19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4" y="21"/>
                    <a:pt x="10" y="21"/>
                  </a:cubicBezTo>
                  <a:cubicBezTo>
                    <a:pt x="192" y="21"/>
                    <a:pt x="192" y="21"/>
                    <a:pt x="192" y="21"/>
                  </a:cubicBezTo>
                  <a:cubicBezTo>
                    <a:pt x="198" y="21"/>
                    <a:pt x="202" y="17"/>
                    <a:pt x="202" y="11"/>
                  </a:cubicBezTo>
                  <a:cubicBezTo>
                    <a:pt x="202" y="5"/>
                    <a:pt x="198" y="0"/>
                    <a:pt x="1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11" name="Freeform 621"/>
            <p:cNvSpPr>
              <a:spLocks/>
            </p:cNvSpPr>
            <p:nvPr/>
          </p:nvSpPr>
          <p:spPr bwMode="auto">
            <a:xfrm>
              <a:off x="3858" y="2884"/>
              <a:ext cx="28" cy="14"/>
            </a:xfrm>
            <a:custGeom>
              <a:avLst/>
              <a:gdLst>
                <a:gd name="T0" fmla="*/ 32 w 43"/>
                <a:gd name="T1" fmla="*/ 0 h 21"/>
                <a:gd name="T2" fmla="*/ 11 w 43"/>
                <a:gd name="T3" fmla="*/ 0 h 21"/>
                <a:gd name="T4" fmla="*/ 0 w 43"/>
                <a:gd name="T5" fmla="*/ 11 h 21"/>
                <a:gd name="T6" fmla="*/ 11 w 43"/>
                <a:gd name="T7" fmla="*/ 21 h 21"/>
                <a:gd name="T8" fmla="*/ 32 w 43"/>
                <a:gd name="T9" fmla="*/ 21 h 21"/>
                <a:gd name="T10" fmla="*/ 43 w 43"/>
                <a:gd name="T11" fmla="*/ 11 h 21"/>
                <a:gd name="T12" fmla="*/ 32 w 43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21">
                  <a:moveTo>
                    <a:pt x="32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1"/>
                    <a:pt x="11" y="21"/>
                  </a:cubicBezTo>
                  <a:cubicBezTo>
                    <a:pt x="32" y="21"/>
                    <a:pt x="32" y="21"/>
                    <a:pt x="32" y="21"/>
                  </a:cubicBezTo>
                  <a:cubicBezTo>
                    <a:pt x="38" y="21"/>
                    <a:pt x="43" y="17"/>
                    <a:pt x="43" y="11"/>
                  </a:cubicBezTo>
                  <a:cubicBezTo>
                    <a:pt x="43" y="5"/>
                    <a:pt x="38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12" name="Freeform 622"/>
            <p:cNvSpPr>
              <a:spLocks/>
            </p:cNvSpPr>
            <p:nvPr/>
          </p:nvSpPr>
          <p:spPr bwMode="auto">
            <a:xfrm>
              <a:off x="3907" y="2884"/>
              <a:ext cx="135" cy="14"/>
            </a:xfrm>
            <a:custGeom>
              <a:avLst/>
              <a:gdLst>
                <a:gd name="T0" fmla="*/ 192 w 202"/>
                <a:gd name="T1" fmla="*/ 0 h 21"/>
                <a:gd name="T2" fmla="*/ 10 w 202"/>
                <a:gd name="T3" fmla="*/ 0 h 21"/>
                <a:gd name="T4" fmla="*/ 0 w 202"/>
                <a:gd name="T5" fmla="*/ 11 h 21"/>
                <a:gd name="T6" fmla="*/ 10 w 202"/>
                <a:gd name="T7" fmla="*/ 21 h 21"/>
                <a:gd name="T8" fmla="*/ 192 w 202"/>
                <a:gd name="T9" fmla="*/ 21 h 21"/>
                <a:gd name="T10" fmla="*/ 202 w 202"/>
                <a:gd name="T11" fmla="*/ 11 h 21"/>
                <a:gd name="T12" fmla="*/ 192 w 202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21">
                  <a:moveTo>
                    <a:pt x="19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4" y="21"/>
                    <a:pt x="10" y="21"/>
                  </a:cubicBezTo>
                  <a:cubicBezTo>
                    <a:pt x="192" y="21"/>
                    <a:pt x="192" y="21"/>
                    <a:pt x="192" y="21"/>
                  </a:cubicBezTo>
                  <a:cubicBezTo>
                    <a:pt x="198" y="21"/>
                    <a:pt x="202" y="17"/>
                    <a:pt x="202" y="11"/>
                  </a:cubicBezTo>
                  <a:cubicBezTo>
                    <a:pt x="202" y="5"/>
                    <a:pt x="198" y="0"/>
                    <a:pt x="1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13" name="Freeform 623"/>
            <p:cNvSpPr>
              <a:spLocks noEditPoints="1"/>
            </p:cNvSpPr>
            <p:nvPr/>
          </p:nvSpPr>
          <p:spPr bwMode="auto">
            <a:xfrm>
              <a:off x="3780" y="2658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812907" y="3829149"/>
            <a:ext cx="2313065" cy="2821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12750" hangingPunct="0">
              <a:defRPr/>
            </a:pPr>
            <a:r>
              <a:rPr lang="tr-TR" sz="1500" b="1" kern="0" dirty="0" err="1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References</a:t>
            </a:r>
            <a:endParaRPr lang="en-US" sz="1500" kern="0" dirty="0">
              <a:solidFill>
                <a:srgbClr val="F9F9F9"/>
              </a:solidFill>
              <a:latin typeface="Campton-Light" panose="020B0004020102020203" pitchFamily="34" charset="0"/>
              <a:sym typeface="Campton"/>
            </a:endParaRPr>
          </a:p>
        </p:txBody>
      </p:sp>
      <p:grpSp>
        <p:nvGrpSpPr>
          <p:cNvPr id="115" name="Group 380"/>
          <p:cNvGrpSpPr>
            <a:grpSpLocks noChangeAspect="1"/>
          </p:cNvGrpSpPr>
          <p:nvPr/>
        </p:nvGrpSpPr>
        <p:grpSpPr bwMode="auto">
          <a:xfrm>
            <a:off x="178745" y="3801260"/>
            <a:ext cx="594000" cy="594000"/>
            <a:chOff x="7362" y="1207"/>
            <a:chExt cx="340" cy="340"/>
          </a:xfrm>
          <a:solidFill>
            <a:schemeClr val="bg1"/>
          </a:solidFill>
        </p:grpSpPr>
        <p:sp>
          <p:nvSpPr>
            <p:cNvPr id="116" name="Freeform 381"/>
            <p:cNvSpPr>
              <a:spLocks noEditPoints="1"/>
            </p:cNvSpPr>
            <p:nvPr/>
          </p:nvSpPr>
          <p:spPr bwMode="auto">
            <a:xfrm>
              <a:off x="7482" y="1271"/>
              <a:ext cx="99" cy="219"/>
            </a:xfrm>
            <a:custGeom>
              <a:avLst/>
              <a:gdLst>
                <a:gd name="T0" fmla="*/ 149 w 149"/>
                <a:gd name="T1" fmla="*/ 224 h 330"/>
                <a:gd name="T2" fmla="*/ 85 w 149"/>
                <a:gd name="T3" fmla="*/ 150 h 330"/>
                <a:gd name="T4" fmla="*/ 85 w 149"/>
                <a:gd name="T5" fmla="*/ 44 h 330"/>
                <a:gd name="T6" fmla="*/ 121 w 149"/>
                <a:gd name="T7" fmla="*/ 69 h 330"/>
                <a:gd name="T8" fmla="*/ 135 w 149"/>
                <a:gd name="T9" fmla="*/ 73 h 330"/>
                <a:gd name="T10" fmla="*/ 139 w 149"/>
                <a:gd name="T11" fmla="*/ 58 h 330"/>
                <a:gd name="T12" fmla="*/ 85 w 149"/>
                <a:gd name="T13" fmla="*/ 22 h 330"/>
                <a:gd name="T14" fmla="*/ 85 w 149"/>
                <a:gd name="T15" fmla="*/ 10 h 330"/>
                <a:gd name="T16" fmla="*/ 75 w 149"/>
                <a:gd name="T17" fmla="*/ 0 h 330"/>
                <a:gd name="T18" fmla="*/ 64 w 149"/>
                <a:gd name="T19" fmla="*/ 10 h 330"/>
                <a:gd name="T20" fmla="*/ 64 w 149"/>
                <a:gd name="T21" fmla="*/ 22 h 330"/>
                <a:gd name="T22" fmla="*/ 0 w 149"/>
                <a:gd name="T23" fmla="*/ 96 h 330"/>
                <a:gd name="T24" fmla="*/ 64 w 149"/>
                <a:gd name="T25" fmla="*/ 169 h 330"/>
                <a:gd name="T26" fmla="*/ 64 w 149"/>
                <a:gd name="T27" fmla="*/ 276 h 330"/>
                <a:gd name="T28" fmla="*/ 24 w 149"/>
                <a:gd name="T29" fmla="*/ 241 h 330"/>
                <a:gd name="T30" fmla="*/ 11 w 149"/>
                <a:gd name="T31" fmla="*/ 235 h 330"/>
                <a:gd name="T32" fmla="*/ 4 w 149"/>
                <a:gd name="T33" fmla="*/ 249 h 330"/>
                <a:gd name="T34" fmla="*/ 64 w 149"/>
                <a:gd name="T35" fmla="*/ 297 h 330"/>
                <a:gd name="T36" fmla="*/ 64 w 149"/>
                <a:gd name="T37" fmla="*/ 320 h 330"/>
                <a:gd name="T38" fmla="*/ 75 w 149"/>
                <a:gd name="T39" fmla="*/ 330 h 330"/>
                <a:gd name="T40" fmla="*/ 85 w 149"/>
                <a:gd name="T41" fmla="*/ 320 h 330"/>
                <a:gd name="T42" fmla="*/ 85 w 149"/>
                <a:gd name="T43" fmla="*/ 297 h 330"/>
                <a:gd name="T44" fmla="*/ 149 w 149"/>
                <a:gd name="T45" fmla="*/ 224 h 330"/>
                <a:gd name="T46" fmla="*/ 21 w 149"/>
                <a:gd name="T47" fmla="*/ 96 h 330"/>
                <a:gd name="T48" fmla="*/ 64 w 149"/>
                <a:gd name="T49" fmla="*/ 43 h 330"/>
                <a:gd name="T50" fmla="*/ 64 w 149"/>
                <a:gd name="T51" fmla="*/ 148 h 330"/>
                <a:gd name="T52" fmla="*/ 21 w 149"/>
                <a:gd name="T53" fmla="*/ 96 h 330"/>
                <a:gd name="T54" fmla="*/ 85 w 149"/>
                <a:gd name="T55" fmla="*/ 276 h 330"/>
                <a:gd name="T56" fmla="*/ 85 w 149"/>
                <a:gd name="T57" fmla="*/ 171 h 330"/>
                <a:gd name="T58" fmla="*/ 128 w 149"/>
                <a:gd name="T59" fmla="*/ 224 h 330"/>
                <a:gd name="T60" fmla="*/ 85 w 149"/>
                <a:gd name="T61" fmla="*/ 276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9" h="330">
                  <a:moveTo>
                    <a:pt x="149" y="224"/>
                  </a:moveTo>
                  <a:cubicBezTo>
                    <a:pt x="149" y="186"/>
                    <a:pt x="121" y="155"/>
                    <a:pt x="85" y="150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100" y="47"/>
                    <a:pt x="113" y="56"/>
                    <a:pt x="121" y="69"/>
                  </a:cubicBezTo>
                  <a:cubicBezTo>
                    <a:pt x="124" y="74"/>
                    <a:pt x="130" y="76"/>
                    <a:pt x="135" y="73"/>
                  </a:cubicBezTo>
                  <a:cubicBezTo>
                    <a:pt x="141" y="70"/>
                    <a:pt x="142" y="63"/>
                    <a:pt x="139" y="58"/>
                  </a:cubicBezTo>
                  <a:cubicBezTo>
                    <a:pt x="128" y="38"/>
                    <a:pt x="108" y="25"/>
                    <a:pt x="85" y="22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85" y="4"/>
                    <a:pt x="81" y="0"/>
                    <a:pt x="75" y="0"/>
                  </a:cubicBezTo>
                  <a:cubicBezTo>
                    <a:pt x="69" y="0"/>
                    <a:pt x="64" y="4"/>
                    <a:pt x="64" y="10"/>
                  </a:cubicBezTo>
                  <a:cubicBezTo>
                    <a:pt x="64" y="22"/>
                    <a:pt x="64" y="22"/>
                    <a:pt x="64" y="22"/>
                  </a:cubicBezTo>
                  <a:cubicBezTo>
                    <a:pt x="28" y="27"/>
                    <a:pt x="0" y="58"/>
                    <a:pt x="0" y="96"/>
                  </a:cubicBezTo>
                  <a:cubicBezTo>
                    <a:pt x="0" y="133"/>
                    <a:pt x="28" y="164"/>
                    <a:pt x="64" y="169"/>
                  </a:cubicBezTo>
                  <a:cubicBezTo>
                    <a:pt x="64" y="276"/>
                    <a:pt x="64" y="276"/>
                    <a:pt x="64" y="276"/>
                  </a:cubicBezTo>
                  <a:cubicBezTo>
                    <a:pt x="46" y="272"/>
                    <a:pt x="31" y="259"/>
                    <a:pt x="24" y="241"/>
                  </a:cubicBezTo>
                  <a:cubicBezTo>
                    <a:pt x="22" y="236"/>
                    <a:pt x="16" y="233"/>
                    <a:pt x="11" y="235"/>
                  </a:cubicBezTo>
                  <a:cubicBezTo>
                    <a:pt x="5" y="237"/>
                    <a:pt x="2" y="243"/>
                    <a:pt x="4" y="249"/>
                  </a:cubicBezTo>
                  <a:cubicBezTo>
                    <a:pt x="14" y="275"/>
                    <a:pt x="37" y="294"/>
                    <a:pt x="64" y="297"/>
                  </a:cubicBezTo>
                  <a:cubicBezTo>
                    <a:pt x="64" y="320"/>
                    <a:pt x="64" y="320"/>
                    <a:pt x="64" y="320"/>
                  </a:cubicBezTo>
                  <a:cubicBezTo>
                    <a:pt x="64" y="326"/>
                    <a:pt x="69" y="330"/>
                    <a:pt x="75" y="330"/>
                  </a:cubicBezTo>
                  <a:cubicBezTo>
                    <a:pt x="81" y="330"/>
                    <a:pt x="85" y="326"/>
                    <a:pt x="85" y="320"/>
                  </a:cubicBezTo>
                  <a:cubicBezTo>
                    <a:pt x="85" y="297"/>
                    <a:pt x="85" y="297"/>
                    <a:pt x="85" y="297"/>
                  </a:cubicBezTo>
                  <a:cubicBezTo>
                    <a:pt x="121" y="292"/>
                    <a:pt x="149" y="261"/>
                    <a:pt x="149" y="224"/>
                  </a:cubicBezTo>
                  <a:close/>
                  <a:moveTo>
                    <a:pt x="21" y="96"/>
                  </a:moveTo>
                  <a:cubicBezTo>
                    <a:pt x="21" y="70"/>
                    <a:pt x="40" y="48"/>
                    <a:pt x="64" y="43"/>
                  </a:cubicBezTo>
                  <a:cubicBezTo>
                    <a:pt x="64" y="148"/>
                    <a:pt x="64" y="148"/>
                    <a:pt x="64" y="148"/>
                  </a:cubicBezTo>
                  <a:cubicBezTo>
                    <a:pt x="40" y="143"/>
                    <a:pt x="21" y="121"/>
                    <a:pt x="21" y="96"/>
                  </a:cubicBezTo>
                  <a:close/>
                  <a:moveTo>
                    <a:pt x="85" y="276"/>
                  </a:moveTo>
                  <a:cubicBezTo>
                    <a:pt x="85" y="171"/>
                    <a:pt x="85" y="171"/>
                    <a:pt x="85" y="171"/>
                  </a:cubicBezTo>
                  <a:cubicBezTo>
                    <a:pt x="110" y="176"/>
                    <a:pt x="128" y="198"/>
                    <a:pt x="128" y="224"/>
                  </a:cubicBezTo>
                  <a:cubicBezTo>
                    <a:pt x="128" y="249"/>
                    <a:pt x="110" y="271"/>
                    <a:pt x="85" y="2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17" name="Freeform 382"/>
            <p:cNvSpPr>
              <a:spLocks noEditPoints="1"/>
            </p:cNvSpPr>
            <p:nvPr/>
          </p:nvSpPr>
          <p:spPr bwMode="auto">
            <a:xfrm>
              <a:off x="7362" y="1207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0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812907" y="3003526"/>
            <a:ext cx="2313065" cy="2821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12750" hangingPunct="0">
              <a:defRPr/>
            </a:pPr>
            <a:r>
              <a:rPr lang="tr-TR" sz="1500" b="1" kern="0" dirty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Financial </a:t>
            </a:r>
            <a:r>
              <a:rPr lang="tr-TR" sz="1500" b="1" kern="0" dirty="0" err="1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Metrics</a:t>
            </a:r>
            <a:endParaRPr lang="tr-TR" sz="1500" b="1" kern="0" dirty="0">
              <a:solidFill>
                <a:srgbClr val="F9F9F9"/>
              </a:solidFill>
              <a:latin typeface="Campton Medium" panose="020B0004020102020203" pitchFamily="34" charset="0"/>
              <a:sym typeface="Campton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178745" y="2975426"/>
            <a:ext cx="594000" cy="594000"/>
            <a:chOff x="404656" y="10968611"/>
            <a:chExt cx="1188000" cy="1188000"/>
          </a:xfrm>
        </p:grpSpPr>
        <p:sp>
          <p:nvSpPr>
            <p:cNvPr id="130" name="Freeform 382"/>
            <p:cNvSpPr>
              <a:spLocks noEditPoints="1"/>
            </p:cNvSpPr>
            <p:nvPr/>
          </p:nvSpPr>
          <p:spPr bwMode="auto">
            <a:xfrm>
              <a:off x="404656" y="10968611"/>
              <a:ext cx="1188000" cy="118800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6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pic>
          <p:nvPicPr>
            <p:cNvPr id="132" name="Picture 1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12" y="11117894"/>
              <a:ext cx="872837" cy="872837"/>
            </a:xfrm>
            <a:prstGeom prst="rect">
              <a:avLst/>
            </a:prstGeom>
          </p:spPr>
        </p:pic>
      </p:grpSp>
      <p:sp>
        <p:nvSpPr>
          <p:cNvPr id="133" name="TextBox 132"/>
          <p:cNvSpPr txBox="1"/>
          <p:nvPr/>
        </p:nvSpPr>
        <p:spPr>
          <a:xfrm>
            <a:off x="812907" y="5480397"/>
            <a:ext cx="2313065" cy="2821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12750" hangingPunct="0">
              <a:defRPr/>
            </a:pPr>
            <a:r>
              <a:rPr lang="tr-TR" sz="1500" b="1" kern="0" dirty="0" err="1" smtClean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Products</a:t>
            </a:r>
            <a:endParaRPr lang="en-US" sz="1500" b="1" kern="0" dirty="0">
              <a:solidFill>
                <a:srgbClr val="F9F9F9"/>
              </a:solidFill>
              <a:latin typeface="Campton Medium" panose="020B0004020102020203" pitchFamily="34" charset="0"/>
              <a:sym typeface="Campton"/>
            </a:endParaRPr>
          </a:p>
        </p:txBody>
      </p:sp>
      <p:grpSp>
        <p:nvGrpSpPr>
          <p:cNvPr id="134" name="Group 133"/>
          <p:cNvGrpSpPr>
            <a:grpSpLocks noChangeAspect="1"/>
          </p:cNvGrpSpPr>
          <p:nvPr/>
        </p:nvGrpSpPr>
        <p:grpSpPr bwMode="auto">
          <a:xfrm>
            <a:off x="178745" y="5452929"/>
            <a:ext cx="594000" cy="594000"/>
            <a:chOff x="1926" y="383"/>
            <a:chExt cx="341" cy="341"/>
          </a:xfrm>
          <a:solidFill>
            <a:schemeClr val="bg1"/>
          </a:solidFill>
        </p:grpSpPr>
        <p:sp>
          <p:nvSpPr>
            <p:cNvPr id="135" name="Freeform 134"/>
            <p:cNvSpPr>
              <a:spLocks noEditPoints="1"/>
            </p:cNvSpPr>
            <p:nvPr/>
          </p:nvSpPr>
          <p:spPr bwMode="auto">
            <a:xfrm>
              <a:off x="1926" y="383"/>
              <a:ext cx="341" cy="341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6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  <p:sp>
          <p:nvSpPr>
            <p:cNvPr id="136" name="Freeform 135"/>
            <p:cNvSpPr>
              <a:spLocks noEditPoints="1"/>
            </p:cNvSpPr>
            <p:nvPr/>
          </p:nvSpPr>
          <p:spPr bwMode="auto">
            <a:xfrm>
              <a:off x="2004" y="461"/>
              <a:ext cx="184" cy="184"/>
            </a:xfrm>
            <a:custGeom>
              <a:avLst/>
              <a:gdLst>
                <a:gd name="T0" fmla="*/ 267 w 277"/>
                <a:gd name="T1" fmla="*/ 0 h 277"/>
                <a:gd name="T2" fmla="*/ 11 w 277"/>
                <a:gd name="T3" fmla="*/ 0 h 277"/>
                <a:gd name="T4" fmla="*/ 0 w 277"/>
                <a:gd name="T5" fmla="*/ 11 h 277"/>
                <a:gd name="T6" fmla="*/ 0 w 277"/>
                <a:gd name="T7" fmla="*/ 267 h 277"/>
                <a:gd name="T8" fmla="*/ 11 w 277"/>
                <a:gd name="T9" fmla="*/ 277 h 277"/>
                <a:gd name="T10" fmla="*/ 267 w 277"/>
                <a:gd name="T11" fmla="*/ 277 h 277"/>
                <a:gd name="T12" fmla="*/ 277 w 277"/>
                <a:gd name="T13" fmla="*/ 267 h 277"/>
                <a:gd name="T14" fmla="*/ 277 w 277"/>
                <a:gd name="T15" fmla="*/ 11 h 277"/>
                <a:gd name="T16" fmla="*/ 267 w 277"/>
                <a:gd name="T17" fmla="*/ 0 h 277"/>
                <a:gd name="T18" fmla="*/ 107 w 277"/>
                <a:gd name="T19" fmla="*/ 171 h 277"/>
                <a:gd name="T20" fmla="*/ 107 w 277"/>
                <a:gd name="T21" fmla="*/ 107 h 277"/>
                <a:gd name="T22" fmla="*/ 171 w 277"/>
                <a:gd name="T23" fmla="*/ 107 h 277"/>
                <a:gd name="T24" fmla="*/ 171 w 277"/>
                <a:gd name="T25" fmla="*/ 171 h 277"/>
                <a:gd name="T26" fmla="*/ 107 w 277"/>
                <a:gd name="T27" fmla="*/ 171 h 277"/>
                <a:gd name="T28" fmla="*/ 171 w 277"/>
                <a:gd name="T29" fmla="*/ 192 h 277"/>
                <a:gd name="T30" fmla="*/ 171 w 277"/>
                <a:gd name="T31" fmla="*/ 256 h 277"/>
                <a:gd name="T32" fmla="*/ 107 w 277"/>
                <a:gd name="T33" fmla="*/ 256 h 277"/>
                <a:gd name="T34" fmla="*/ 107 w 277"/>
                <a:gd name="T35" fmla="*/ 192 h 277"/>
                <a:gd name="T36" fmla="*/ 171 w 277"/>
                <a:gd name="T37" fmla="*/ 192 h 277"/>
                <a:gd name="T38" fmla="*/ 21 w 277"/>
                <a:gd name="T39" fmla="*/ 107 h 277"/>
                <a:gd name="T40" fmla="*/ 85 w 277"/>
                <a:gd name="T41" fmla="*/ 107 h 277"/>
                <a:gd name="T42" fmla="*/ 85 w 277"/>
                <a:gd name="T43" fmla="*/ 171 h 277"/>
                <a:gd name="T44" fmla="*/ 21 w 277"/>
                <a:gd name="T45" fmla="*/ 171 h 277"/>
                <a:gd name="T46" fmla="*/ 21 w 277"/>
                <a:gd name="T47" fmla="*/ 107 h 277"/>
                <a:gd name="T48" fmla="*/ 107 w 277"/>
                <a:gd name="T49" fmla="*/ 85 h 277"/>
                <a:gd name="T50" fmla="*/ 107 w 277"/>
                <a:gd name="T51" fmla="*/ 21 h 277"/>
                <a:gd name="T52" fmla="*/ 171 w 277"/>
                <a:gd name="T53" fmla="*/ 21 h 277"/>
                <a:gd name="T54" fmla="*/ 171 w 277"/>
                <a:gd name="T55" fmla="*/ 85 h 277"/>
                <a:gd name="T56" fmla="*/ 107 w 277"/>
                <a:gd name="T57" fmla="*/ 85 h 277"/>
                <a:gd name="T58" fmla="*/ 192 w 277"/>
                <a:gd name="T59" fmla="*/ 107 h 277"/>
                <a:gd name="T60" fmla="*/ 256 w 277"/>
                <a:gd name="T61" fmla="*/ 107 h 277"/>
                <a:gd name="T62" fmla="*/ 256 w 277"/>
                <a:gd name="T63" fmla="*/ 171 h 277"/>
                <a:gd name="T64" fmla="*/ 192 w 277"/>
                <a:gd name="T65" fmla="*/ 171 h 277"/>
                <a:gd name="T66" fmla="*/ 192 w 277"/>
                <a:gd name="T67" fmla="*/ 107 h 277"/>
                <a:gd name="T68" fmla="*/ 256 w 277"/>
                <a:gd name="T69" fmla="*/ 85 h 277"/>
                <a:gd name="T70" fmla="*/ 192 w 277"/>
                <a:gd name="T71" fmla="*/ 85 h 277"/>
                <a:gd name="T72" fmla="*/ 192 w 277"/>
                <a:gd name="T73" fmla="*/ 21 h 277"/>
                <a:gd name="T74" fmla="*/ 256 w 277"/>
                <a:gd name="T75" fmla="*/ 21 h 277"/>
                <a:gd name="T76" fmla="*/ 256 w 277"/>
                <a:gd name="T77" fmla="*/ 85 h 277"/>
                <a:gd name="T78" fmla="*/ 85 w 277"/>
                <a:gd name="T79" fmla="*/ 21 h 277"/>
                <a:gd name="T80" fmla="*/ 85 w 277"/>
                <a:gd name="T81" fmla="*/ 85 h 277"/>
                <a:gd name="T82" fmla="*/ 21 w 277"/>
                <a:gd name="T83" fmla="*/ 85 h 277"/>
                <a:gd name="T84" fmla="*/ 21 w 277"/>
                <a:gd name="T85" fmla="*/ 21 h 277"/>
                <a:gd name="T86" fmla="*/ 85 w 277"/>
                <a:gd name="T87" fmla="*/ 21 h 277"/>
                <a:gd name="T88" fmla="*/ 21 w 277"/>
                <a:gd name="T89" fmla="*/ 192 h 277"/>
                <a:gd name="T90" fmla="*/ 85 w 277"/>
                <a:gd name="T91" fmla="*/ 192 h 277"/>
                <a:gd name="T92" fmla="*/ 85 w 277"/>
                <a:gd name="T93" fmla="*/ 256 h 277"/>
                <a:gd name="T94" fmla="*/ 21 w 277"/>
                <a:gd name="T95" fmla="*/ 256 h 277"/>
                <a:gd name="T96" fmla="*/ 21 w 277"/>
                <a:gd name="T97" fmla="*/ 192 h 277"/>
                <a:gd name="T98" fmla="*/ 192 w 277"/>
                <a:gd name="T99" fmla="*/ 256 h 277"/>
                <a:gd name="T100" fmla="*/ 192 w 277"/>
                <a:gd name="T101" fmla="*/ 192 h 277"/>
                <a:gd name="T102" fmla="*/ 256 w 277"/>
                <a:gd name="T103" fmla="*/ 192 h 277"/>
                <a:gd name="T104" fmla="*/ 256 w 277"/>
                <a:gd name="T105" fmla="*/ 256 h 277"/>
                <a:gd name="T106" fmla="*/ 192 w 277"/>
                <a:gd name="T107" fmla="*/ 256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7" h="277">
                  <a:moveTo>
                    <a:pt x="26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73"/>
                    <a:pt x="5" y="277"/>
                    <a:pt x="11" y="277"/>
                  </a:cubicBezTo>
                  <a:cubicBezTo>
                    <a:pt x="267" y="277"/>
                    <a:pt x="267" y="277"/>
                    <a:pt x="267" y="277"/>
                  </a:cubicBezTo>
                  <a:cubicBezTo>
                    <a:pt x="273" y="277"/>
                    <a:pt x="277" y="273"/>
                    <a:pt x="277" y="267"/>
                  </a:cubicBezTo>
                  <a:cubicBezTo>
                    <a:pt x="277" y="11"/>
                    <a:pt x="277" y="11"/>
                    <a:pt x="277" y="11"/>
                  </a:cubicBezTo>
                  <a:cubicBezTo>
                    <a:pt x="277" y="5"/>
                    <a:pt x="273" y="0"/>
                    <a:pt x="267" y="0"/>
                  </a:cubicBezTo>
                  <a:close/>
                  <a:moveTo>
                    <a:pt x="107" y="171"/>
                  </a:moveTo>
                  <a:cubicBezTo>
                    <a:pt x="107" y="107"/>
                    <a:pt x="107" y="107"/>
                    <a:pt x="107" y="107"/>
                  </a:cubicBezTo>
                  <a:cubicBezTo>
                    <a:pt x="171" y="107"/>
                    <a:pt x="171" y="107"/>
                    <a:pt x="171" y="107"/>
                  </a:cubicBezTo>
                  <a:cubicBezTo>
                    <a:pt x="171" y="171"/>
                    <a:pt x="171" y="171"/>
                    <a:pt x="171" y="171"/>
                  </a:cubicBezTo>
                  <a:lnTo>
                    <a:pt x="107" y="171"/>
                  </a:lnTo>
                  <a:close/>
                  <a:moveTo>
                    <a:pt x="171" y="192"/>
                  </a:moveTo>
                  <a:cubicBezTo>
                    <a:pt x="171" y="256"/>
                    <a:pt x="171" y="256"/>
                    <a:pt x="171" y="256"/>
                  </a:cubicBezTo>
                  <a:cubicBezTo>
                    <a:pt x="107" y="256"/>
                    <a:pt x="107" y="256"/>
                    <a:pt x="107" y="256"/>
                  </a:cubicBezTo>
                  <a:cubicBezTo>
                    <a:pt x="107" y="192"/>
                    <a:pt x="107" y="192"/>
                    <a:pt x="107" y="192"/>
                  </a:cubicBezTo>
                  <a:lnTo>
                    <a:pt x="171" y="192"/>
                  </a:lnTo>
                  <a:close/>
                  <a:moveTo>
                    <a:pt x="21" y="107"/>
                  </a:moveTo>
                  <a:cubicBezTo>
                    <a:pt x="85" y="107"/>
                    <a:pt x="85" y="107"/>
                    <a:pt x="85" y="107"/>
                  </a:cubicBezTo>
                  <a:cubicBezTo>
                    <a:pt x="85" y="171"/>
                    <a:pt x="85" y="171"/>
                    <a:pt x="85" y="171"/>
                  </a:cubicBezTo>
                  <a:cubicBezTo>
                    <a:pt x="21" y="171"/>
                    <a:pt x="21" y="171"/>
                    <a:pt x="21" y="171"/>
                  </a:cubicBezTo>
                  <a:lnTo>
                    <a:pt x="21" y="107"/>
                  </a:lnTo>
                  <a:close/>
                  <a:moveTo>
                    <a:pt x="107" y="85"/>
                  </a:moveTo>
                  <a:cubicBezTo>
                    <a:pt x="107" y="21"/>
                    <a:pt x="107" y="21"/>
                    <a:pt x="107" y="21"/>
                  </a:cubicBezTo>
                  <a:cubicBezTo>
                    <a:pt x="171" y="21"/>
                    <a:pt x="171" y="21"/>
                    <a:pt x="171" y="21"/>
                  </a:cubicBezTo>
                  <a:cubicBezTo>
                    <a:pt x="171" y="85"/>
                    <a:pt x="171" y="85"/>
                    <a:pt x="171" y="85"/>
                  </a:cubicBezTo>
                  <a:lnTo>
                    <a:pt x="107" y="85"/>
                  </a:lnTo>
                  <a:close/>
                  <a:moveTo>
                    <a:pt x="192" y="107"/>
                  </a:moveTo>
                  <a:cubicBezTo>
                    <a:pt x="256" y="107"/>
                    <a:pt x="256" y="107"/>
                    <a:pt x="256" y="107"/>
                  </a:cubicBezTo>
                  <a:cubicBezTo>
                    <a:pt x="256" y="171"/>
                    <a:pt x="256" y="171"/>
                    <a:pt x="256" y="171"/>
                  </a:cubicBezTo>
                  <a:cubicBezTo>
                    <a:pt x="192" y="171"/>
                    <a:pt x="192" y="171"/>
                    <a:pt x="192" y="171"/>
                  </a:cubicBezTo>
                  <a:lnTo>
                    <a:pt x="192" y="107"/>
                  </a:lnTo>
                  <a:close/>
                  <a:moveTo>
                    <a:pt x="256" y="85"/>
                  </a:moveTo>
                  <a:cubicBezTo>
                    <a:pt x="192" y="85"/>
                    <a:pt x="192" y="85"/>
                    <a:pt x="192" y="85"/>
                  </a:cubicBezTo>
                  <a:cubicBezTo>
                    <a:pt x="192" y="21"/>
                    <a:pt x="192" y="21"/>
                    <a:pt x="192" y="21"/>
                  </a:cubicBezTo>
                  <a:cubicBezTo>
                    <a:pt x="256" y="21"/>
                    <a:pt x="256" y="21"/>
                    <a:pt x="256" y="21"/>
                  </a:cubicBezTo>
                  <a:lnTo>
                    <a:pt x="256" y="85"/>
                  </a:lnTo>
                  <a:close/>
                  <a:moveTo>
                    <a:pt x="85" y="21"/>
                  </a:moveTo>
                  <a:cubicBezTo>
                    <a:pt x="85" y="85"/>
                    <a:pt x="85" y="85"/>
                    <a:pt x="85" y="85"/>
                  </a:cubicBezTo>
                  <a:cubicBezTo>
                    <a:pt x="21" y="85"/>
                    <a:pt x="21" y="85"/>
                    <a:pt x="21" y="85"/>
                  </a:cubicBezTo>
                  <a:cubicBezTo>
                    <a:pt x="21" y="21"/>
                    <a:pt x="21" y="21"/>
                    <a:pt x="21" y="21"/>
                  </a:cubicBezTo>
                  <a:lnTo>
                    <a:pt x="85" y="21"/>
                  </a:lnTo>
                  <a:close/>
                  <a:moveTo>
                    <a:pt x="21" y="192"/>
                  </a:moveTo>
                  <a:cubicBezTo>
                    <a:pt x="85" y="192"/>
                    <a:pt x="85" y="192"/>
                    <a:pt x="85" y="192"/>
                  </a:cubicBezTo>
                  <a:cubicBezTo>
                    <a:pt x="85" y="256"/>
                    <a:pt x="85" y="256"/>
                    <a:pt x="85" y="256"/>
                  </a:cubicBezTo>
                  <a:cubicBezTo>
                    <a:pt x="21" y="256"/>
                    <a:pt x="21" y="256"/>
                    <a:pt x="21" y="256"/>
                  </a:cubicBezTo>
                  <a:lnTo>
                    <a:pt x="21" y="192"/>
                  </a:lnTo>
                  <a:close/>
                  <a:moveTo>
                    <a:pt x="192" y="256"/>
                  </a:moveTo>
                  <a:cubicBezTo>
                    <a:pt x="192" y="192"/>
                    <a:pt x="192" y="192"/>
                    <a:pt x="192" y="192"/>
                  </a:cubicBezTo>
                  <a:cubicBezTo>
                    <a:pt x="256" y="192"/>
                    <a:pt x="256" y="192"/>
                    <a:pt x="256" y="192"/>
                  </a:cubicBezTo>
                  <a:cubicBezTo>
                    <a:pt x="256" y="256"/>
                    <a:pt x="256" y="256"/>
                    <a:pt x="256" y="256"/>
                  </a:cubicBezTo>
                  <a:lnTo>
                    <a:pt x="192" y="2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algn="ctr" defTabSz="412756" hangingPunct="0">
                <a:defRPr/>
              </a:pPr>
              <a:endParaRPr lang="en-US" sz="1500" b="1" kern="0" dirty="0">
                <a:solidFill>
                  <a:srgbClr val="000000"/>
                </a:solidFill>
                <a:latin typeface="Campton"/>
                <a:sym typeface="Campton"/>
              </a:endParaRPr>
            </a:p>
          </p:txBody>
        </p:sp>
      </p:grp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>
                <a:solidFill>
                  <a:schemeClr val="bg1"/>
                </a:solidFill>
              </a:rPr>
              <a:t>11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78745" y="467991"/>
            <a:ext cx="2947227" cy="2821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algn="ctr" defTabSz="412750" hangingPunct="0">
              <a:defRPr/>
            </a:pPr>
            <a:r>
              <a:rPr lang="tr-TR" sz="1500" b="1" kern="0" dirty="0" err="1" smtClean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COMPANY</a:t>
            </a:r>
            <a:r>
              <a:rPr lang="tr-TR" sz="1500" b="1" kern="0" dirty="0" smtClean="0">
                <a:solidFill>
                  <a:srgbClr val="F9F9F9"/>
                </a:solidFill>
                <a:latin typeface="Campton Medium" panose="020B0004020102020203" pitchFamily="34" charset="0"/>
                <a:sym typeface="Campton"/>
              </a:rPr>
              <a:t> LOGO</a:t>
            </a:r>
            <a:endParaRPr lang="en-US" sz="1500" b="1" kern="0" dirty="0">
              <a:solidFill>
                <a:srgbClr val="F9F9F9"/>
              </a:solidFill>
              <a:latin typeface="Campton Medium" panose="020B0004020102020203" pitchFamily="34" charset="0"/>
              <a:sym typeface="Campton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Company</a:t>
            </a:r>
            <a:r>
              <a:rPr lang="tr-TR" sz="1000" b="0" i="1" dirty="0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 Background</a:t>
            </a:r>
          </a:p>
        </p:txBody>
      </p:sp>
      <p:sp>
        <p:nvSpPr>
          <p:cNvPr id="38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3761020" y="400050"/>
            <a:ext cx="820930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 smtClean="0">
                <a:latin typeface="Campton Medium" panose="00000600000000000000" pitchFamily="50" charset="-94"/>
              </a:rPr>
              <a:t>.</a:t>
            </a:r>
            <a:endParaRPr lang="tr-TR" sz="2700" dirty="0" smtClean="0">
              <a:latin typeface="Campton Medium" panose="00000600000000000000" pitchFamily="50" charset="-94"/>
            </a:endParaRPr>
          </a:p>
        </p:txBody>
      </p:sp>
      <p:sp>
        <p:nvSpPr>
          <p:cNvPr id="39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3761020" y="1280721"/>
            <a:ext cx="8209308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Please provide summary of company profile with details of </a:t>
            </a: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available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products or services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.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6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12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Others</a:t>
            </a:r>
            <a:endParaRPr lang="tr-TR" sz="1000" b="0" i="1" dirty="0" smtClean="0">
              <a:solidFill>
                <a:srgbClr val="DC0005"/>
              </a:solidFill>
              <a:latin typeface="Campton Light" panose="020B0004020102020203" pitchFamily="34" charset="0"/>
              <a:ea typeface="+mn-ea"/>
              <a:cs typeface="+mn-cs"/>
              <a:sym typeface="Campton ExtraLight"/>
            </a:endParaRPr>
          </a:p>
        </p:txBody>
      </p:sp>
      <p:sp>
        <p:nvSpPr>
          <p:cNvPr id="5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6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Any other considerations that will bring merit to the proposed solution (e.g. Any unique value proposition, patent and </a:t>
            </a:r>
            <a:r>
              <a:rPr lang="en-US" sz="2000" dirty="0" err="1">
                <a:solidFill>
                  <a:schemeClr val="tx1"/>
                </a:solidFill>
                <a:latin typeface="Campton-Light" panose="020B0004020102020203" pitchFamily="34" charset="0"/>
              </a:rPr>
              <a:t>etc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210481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14400" y="2693988"/>
            <a:ext cx="10363200" cy="14700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SG" sz="6000" dirty="0" smtClean="0">
                <a:latin typeface="Campton Medium" panose="020B0004020102020203" pitchFamily="34" charset="0"/>
              </a:rPr>
              <a:t>Thank You</a:t>
            </a:r>
            <a:endParaRPr lang="en-SG" sz="6000" dirty="0">
              <a:latin typeface="Campton Medium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477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14</a:t>
            </a:fld>
            <a:endParaRPr lang="en-GB" dirty="0"/>
          </a:p>
        </p:txBody>
      </p:sp>
      <p:sp>
        <p:nvSpPr>
          <p:cNvPr id="50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357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SG" sz="2800" dirty="0"/>
              <a:t>Notes to Applicant</a:t>
            </a:r>
            <a:endParaRPr lang="en-US" sz="2800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Others</a:t>
            </a:r>
            <a:endParaRPr lang="tr-TR" sz="1000" b="0" i="1" dirty="0" smtClean="0">
              <a:solidFill>
                <a:srgbClr val="DC0005"/>
              </a:solidFill>
              <a:latin typeface="Campton Light" panose="020B0004020102020203" pitchFamily="34" charset="0"/>
              <a:ea typeface="+mn-ea"/>
              <a:cs typeface="+mn-cs"/>
              <a:sym typeface="Campton ExtraLight"/>
            </a:endParaRPr>
          </a:p>
        </p:txBody>
      </p:sp>
      <p:sp>
        <p:nvSpPr>
          <p:cNvPr id="5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961018"/>
            <a:ext cx="11487728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Follow the slide template sequence </a:t>
            </a: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Each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proposal should only respond to ONE Challenge Statement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Do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not exceed 20 slides (excluding title slide, 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instructions, separators,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Thank You slide)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Convert the slides to pdf before submission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Maximum file size for submission: </a:t>
            </a:r>
            <a:r>
              <a:rPr lang="en-US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7MB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2</a:t>
            </a:fld>
            <a:endParaRPr lang="en-GB" dirty="0"/>
          </a:p>
        </p:txBody>
      </p:sp>
      <p:sp>
        <p:nvSpPr>
          <p:cNvPr id="50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Problem</a:t>
            </a:r>
          </a:p>
        </p:txBody>
      </p:sp>
      <p:sp>
        <p:nvSpPr>
          <p:cNvPr id="7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What problem is this proposal trying to solve? </a:t>
            </a: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How does the proposed solution solve the problem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?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4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3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End</a:t>
            </a:r>
            <a:r>
              <a:rPr lang="tr-TR" sz="1000" b="0" i="1" dirty="0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 User</a:t>
            </a:r>
            <a:endParaRPr lang="en-GB" sz="1000" b="0" i="1" dirty="0" smtClean="0">
              <a:solidFill>
                <a:srgbClr val="DC0005"/>
              </a:solidFill>
              <a:latin typeface="Campton Light" panose="020B0004020102020203" pitchFamily="34" charset="0"/>
              <a:ea typeface="+mn-ea"/>
              <a:cs typeface="+mn-cs"/>
              <a:sym typeface="Campton ExtraLight"/>
            </a:endParaRPr>
          </a:p>
        </p:txBody>
      </p:sp>
      <p:sp>
        <p:nvSpPr>
          <p:cNvPr id="5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6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Who are the end users? </a:t>
            </a: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How </a:t>
            </a: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end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users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use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this product or service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?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58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4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Innovation</a:t>
            </a:r>
            <a:endParaRPr lang="tr-TR" sz="1000" b="0" i="1" dirty="0" smtClean="0">
              <a:solidFill>
                <a:srgbClr val="DC0005"/>
              </a:solidFill>
              <a:latin typeface="Campton Light" panose="020B0004020102020203" pitchFamily="34" charset="0"/>
              <a:ea typeface="+mn-ea"/>
              <a:cs typeface="+mn-cs"/>
              <a:sym typeface="Campton ExtraLight"/>
            </a:endParaRPr>
          </a:p>
        </p:txBody>
      </p:sp>
      <p:sp>
        <p:nvSpPr>
          <p:cNvPr id="5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6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What is the innovation of the proposed solution? </a:t>
            </a: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87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5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Solution</a:t>
            </a:r>
          </a:p>
        </p:txBody>
      </p:sp>
      <p:sp>
        <p:nvSpPr>
          <p:cNvPr id="5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6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What are the project outputs, main objective and key 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deliverables?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20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6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Demo/</a:t>
            </a:r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MVP</a:t>
            </a:r>
            <a:endParaRPr lang="en-GB" sz="1000" b="0" i="1" dirty="0" smtClean="0">
              <a:solidFill>
                <a:srgbClr val="DC0005"/>
              </a:solidFill>
              <a:latin typeface="Campton Light" panose="020B0004020102020203" pitchFamily="34" charset="0"/>
              <a:ea typeface="+mn-ea"/>
              <a:cs typeface="+mn-cs"/>
              <a:sym typeface="Campton ExtraLight"/>
            </a:endParaRPr>
          </a:p>
        </p:txBody>
      </p:sp>
      <p:sp>
        <p:nvSpPr>
          <p:cNvPr id="5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6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What is the MVP scope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?</a:t>
            </a: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What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are the </a:t>
            </a:r>
            <a:r>
              <a:rPr lang="en-US" sz="2000" dirty="0" err="1">
                <a:solidFill>
                  <a:schemeClr val="tx1"/>
                </a:solidFill>
                <a:latin typeface="Campton-Light" panose="020B0004020102020203" pitchFamily="34" charset="0"/>
              </a:rPr>
              <a:t>usecases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Please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include visual 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representation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to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explain</a:t>
            </a:r>
            <a:r>
              <a:rPr lang="tr-TR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.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73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7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Technical </a:t>
            </a:r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Details</a:t>
            </a:r>
            <a:endParaRPr lang="tr-TR" sz="1000" b="0" i="1" dirty="0" smtClean="0">
              <a:solidFill>
                <a:srgbClr val="DC0005"/>
              </a:solidFill>
              <a:latin typeface="Campton Light" panose="020B0004020102020203" pitchFamily="34" charset="0"/>
              <a:ea typeface="+mn-ea"/>
              <a:cs typeface="+mn-cs"/>
              <a:sym typeface="Campton ExtraLight"/>
            </a:endParaRPr>
          </a:p>
        </p:txBody>
      </p:sp>
      <p:sp>
        <p:nvSpPr>
          <p:cNvPr id="6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7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How does the proposed solution work? </a:t>
            </a: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What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are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the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technical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requirements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?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36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8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Pricing</a:t>
            </a:r>
            <a:endParaRPr lang="en-GB" sz="1000" b="0" i="1" dirty="0" smtClean="0">
              <a:solidFill>
                <a:srgbClr val="DC0005"/>
              </a:solidFill>
              <a:latin typeface="Campton Light" panose="020B0004020102020203" pitchFamily="34" charset="0"/>
              <a:ea typeface="+mn-ea"/>
              <a:cs typeface="+mn-cs"/>
              <a:sym typeface="Campton ExtraLight"/>
            </a:endParaRPr>
          </a:p>
        </p:txBody>
      </p:sp>
      <p:sp>
        <p:nvSpPr>
          <p:cNvPr id="5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6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What is the </a:t>
            </a:r>
            <a:r>
              <a:rPr lang="tr-TR" sz="2000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draft</a:t>
            </a:r>
            <a:r>
              <a:rPr lang="tr-TR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budgetary </a:t>
            </a: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pricing of the solution regarding 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MVP scope?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65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15113" y="6299800"/>
            <a:ext cx="171522" cy="18466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GB" smtClean="0"/>
              <a:t>9</a:t>
            </a:fld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10281684" y="43112"/>
            <a:ext cx="1885987" cy="153888"/>
          </a:xfrm>
          <a:prstGeom prst="rect">
            <a:avLst/>
          </a:prstGeom>
          <a:solidFill>
            <a:schemeClr val="bg1">
              <a:lumMod val="9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r>
              <a:rPr lang="tr-TR" sz="1000" b="0" i="1" dirty="0" err="1" smtClean="0">
                <a:solidFill>
                  <a:srgbClr val="DC0005"/>
                </a:solidFill>
                <a:latin typeface="Campton Light" panose="020B0004020102020203" pitchFamily="34" charset="0"/>
                <a:ea typeface="+mn-ea"/>
                <a:cs typeface="+mn-cs"/>
                <a:sym typeface="Campton ExtraLight"/>
              </a:rPr>
              <a:t>Timeline</a:t>
            </a:r>
            <a:endParaRPr lang="tr-TR" sz="1000" b="0" i="1" dirty="0" smtClean="0">
              <a:solidFill>
                <a:srgbClr val="DC0005"/>
              </a:solidFill>
              <a:latin typeface="Campton Light" panose="020B0004020102020203" pitchFamily="34" charset="0"/>
              <a:ea typeface="+mn-ea"/>
              <a:cs typeface="+mn-cs"/>
              <a:sym typeface="Campton ExtraLight"/>
            </a:endParaRPr>
          </a:p>
        </p:txBody>
      </p:sp>
      <p:sp>
        <p:nvSpPr>
          <p:cNvPr id="8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400050"/>
            <a:ext cx="11487728" cy="677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r>
              <a:rPr lang="en-US" sz="2700" dirty="0">
                <a:latin typeface="Campton Medium" panose="00000600000000000000" pitchFamily="50" charset="-94"/>
              </a:rPr>
              <a:t>Lorem ipsum dolor sit </a:t>
            </a:r>
            <a:r>
              <a:rPr lang="en-US" sz="2700" dirty="0" err="1">
                <a:latin typeface="Campton Medium" panose="00000600000000000000" pitchFamily="50" charset="-94"/>
              </a:rPr>
              <a:t>amet</a:t>
            </a:r>
            <a:r>
              <a:rPr lang="en-US" sz="2700" dirty="0">
                <a:latin typeface="Campton Medium" panose="00000600000000000000" pitchFamily="50" charset="-94"/>
              </a:rPr>
              <a:t>,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adipiscing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elit</a:t>
            </a:r>
            <a:r>
              <a:rPr lang="en-US" sz="2700" dirty="0">
                <a:latin typeface="Campton Medium" panose="00000600000000000000" pitchFamily="50" charset="-94"/>
              </a:rPr>
              <a:t>. Nunc </a:t>
            </a:r>
            <a:r>
              <a:rPr lang="en-US" sz="2700" dirty="0" err="1">
                <a:latin typeface="Campton Medium" panose="00000600000000000000" pitchFamily="50" charset="-94"/>
              </a:rPr>
              <a:t>ut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enim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purus</a:t>
            </a:r>
            <a:r>
              <a:rPr lang="en-US" sz="2700" dirty="0">
                <a:latin typeface="Campton Medium" panose="00000600000000000000" pitchFamily="50" charset="-94"/>
              </a:rPr>
              <a:t>. </a:t>
            </a:r>
            <a:r>
              <a:rPr lang="en-US" sz="2700" dirty="0" err="1">
                <a:latin typeface="Campton Medium" panose="00000600000000000000" pitchFamily="50" charset="-94"/>
              </a:rPr>
              <a:t>Pellentesque</a:t>
            </a:r>
            <a:r>
              <a:rPr lang="en-US" sz="2700" dirty="0">
                <a:latin typeface="Campton Medium" panose="00000600000000000000" pitchFamily="50" charset="-94"/>
              </a:rPr>
              <a:t> at </a:t>
            </a:r>
            <a:r>
              <a:rPr lang="en-US" sz="2700" dirty="0" err="1">
                <a:latin typeface="Campton Medium" panose="00000600000000000000" pitchFamily="50" charset="-94"/>
              </a:rPr>
              <a:t>nisl</a:t>
            </a:r>
            <a:r>
              <a:rPr lang="en-US" sz="2700" dirty="0">
                <a:latin typeface="Campton Medium" panose="00000600000000000000" pitchFamily="50" charset="-94"/>
              </a:rPr>
              <a:t> a dui </a:t>
            </a:r>
            <a:r>
              <a:rPr lang="en-US" sz="2700" dirty="0" err="1">
                <a:latin typeface="Campton Medium" panose="00000600000000000000" pitchFamily="50" charset="-94"/>
              </a:rPr>
              <a:t>rutrum</a:t>
            </a:r>
            <a:r>
              <a:rPr lang="en-US" sz="2700" dirty="0">
                <a:latin typeface="Campton Medium" panose="00000600000000000000" pitchFamily="50" charset="-94"/>
              </a:rPr>
              <a:t> </a:t>
            </a:r>
            <a:r>
              <a:rPr lang="en-US" sz="2700" dirty="0" err="1">
                <a:latin typeface="Campton Medium" panose="00000600000000000000" pitchFamily="50" charset="-94"/>
              </a:rPr>
              <a:t>consectetur</a:t>
            </a:r>
            <a:r>
              <a:rPr lang="en-US" sz="2700" dirty="0">
                <a:latin typeface="Campton Medium" panose="00000600000000000000" pitchFamily="50" charset="-94"/>
              </a:rPr>
              <a:t> at ac lacus.</a:t>
            </a:r>
          </a:p>
        </p:txBody>
      </p:sp>
      <p:sp>
        <p:nvSpPr>
          <p:cNvPr id="9" name="Lorem ipsum dolor sit amet, consectetur">
            <a:extLst>
              <a:ext uri="{FF2B5EF4-FFF2-40B4-BE49-F238E27FC236}">
                <a16:creationId xmlns:a16="http://schemas.microsoft.com/office/drawing/2014/main" id="{20CC7B38-C573-594D-82E8-3EDED9A91C01}"/>
              </a:ext>
            </a:extLst>
          </p:cNvPr>
          <p:cNvSpPr txBox="1"/>
          <p:nvPr/>
        </p:nvSpPr>
        <p:spPr>
          <a:xfrm>
            <a:off x="482600" y="1280721"/>
            <a:ext cx="11487728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lvl1pPr algn="l" defTabSz="1828800">
              <a:lnSpc>
                <a:spcPct val="80000"/>
              </a:lnSpc>
              <a:defRPr sz="5400" b="0">
                <a:solidFill>
                  <a:srgbClr val="DC0005"/>
                </a:solidFill>
                <a:latin typeface="Campton Medium"/>
                <a:ea typeface="Campton Medium"/>
                <a:cs typeface="Campton Medium"/>
                <a:sym typeface="Campton Medium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Leading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 </a:t>
            </a:r>
            <a:r>
              <a:rPr lang="tr-TR" sz="2000" b="1" dirty="0" err="1" smtClean="0">
                <a:solidFill>
                  <a:schemeClr val="tx1"/>
                </a:solidFill>
                <a:latin typeface="Campton-Light" panose="020B0004020102020203" pitchFamily="34" charset="0"/>
              </a:rPr>
              <a:t>questions</a:t>
            </a:r>
            <a:r>
              <a:rPr lang="tr-TR" sz="2000" b="1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:</a:t>
            </a:r>
          </a:p>
          <a:p>
            <a:endParaRPr lang="tr-TR" sz="2000" dirty="0" smtClean="0">
              <a:solidFill>
                <a:schemeClr val="tx1"/>
              </a:solidFill>
              <a:latin typeface="Campton-Light" panose="020B0004020102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mpton-Light" panose="020B0004020102020203" pitchFamily="34" charset="0"/>
              </a:rPr>
              <a:t>What about your projections regarding project timeline, milestones and </a:t>
            </a:r>
            <a:r>
              <a:rPr lang="en-US" sz="2000" dirty="0" smtClean="0">
                <a:solidFill>
                  <a:schemeClr val="tx1"/>
                </a:solidFill>
                <a:latin typeface="Campton-Light" panose="020B0004020102020203" pitchFamily="34" charset="0"/>
              </a:rPr>
              <a:t>deliverables?</a:t>
            </a:r>
            <a:endParaRPr lang="en-US" sz="2000" dirty="0">
              <a:solidFill>
                <a:schemeClr val="tx1"/>
              </a:solidFill>
              <a:latin typeface="Campton-Light" panose="020B00040201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43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itus xmlns="http://schemas.titus.com/TitusProperties/">
  <TitusGUID xmlns="">038fc748-b51e-466f-9144-226b560ae554</TitusGUID>
  <TitusMetadata xmlns="">eyJucyI6IkFLQkFOSy1VUkkiLCJwcm9wcyI6W3sibiI6IkNsYXNzaWZpY2F0aW9uIiwidmFscyI6W3sidmFsdWUiOiJLaWZQdmtRNkhJIn1dfSx7Im4iOiJZYXJkaW0iLCJ2YWxzIjpbXX0seyJuIjoiS1ZLSyIsInZhbHMiOlt7InZhbHVlIjoiS3YxTmFsdTh1WiJ9XX0seyJuIjoiWWFyZGltMiIsInZhbHMiOltdfSx7Im4iOiJTaGFyZSIsInZhbHMiOlt7InZhbHVlIjoieGJjMWhwMmYifV19LHsibiI6IkV0aWtldCIsInZhbHMiOlt7InZhbHVlIjoiRTF4N2dCMDEifV19XX0=</TitusMetadata>
</titus>
</file>

<file path=customXml/itemProps1.xml><?xml version="1.0" encoding="utf-8"?>
<ds:datastoreItem xmlns:ds="http://schemas.openxmlformats.org/officeDocument/2006/customXml" ds:itemID="{EB7CFA17-718C-4F74-843C-B3ED63AACD35}">
  <ds:schemaRefs>
    <ds:schemaRef ds:uri="http://schemas.titus.com/TitusProperties/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562</Words>
  <Application>Microsoft Office PowerPoint</Application>
  <PresentationFormat>Widescreen</PresentationFormat>
  <Paragraphs>102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Campton</vt:lpstr>
      <vt:lpstr>Campton ExtraLight</vt:lpstr>
      <vt:lpstr>Campton Light</vt:lpstr>
      <vt:lpstr>Campton Medium</vt:lpstr>
      <vt:lpstr>Campton-Light</vt:lpstr>
      <vt:lpstr>Gill Sans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Akbank T.A.Ş.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Merve Akgün (Dijital Tasarım ve İnovasyon Bölümü)</dc:creator>
  <cp:lastModifiedBy>Merve Akgün (Dijital Tasarım ve İnovasyon Bölümü)</cp:lastModifiedBy>
  <cp:revision>12</cp:revision>
  <dcterms:created xsi:type="dcterms:W3CDTF">2024-08-27T11:10:56Z</dcterms:created>
  <dcterms:modified xsi:type="dcterms:W3CDTF">2024-09-28T21:07:18Z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038fc748-b51e-466f-9144-226b560ae554</vt:lpwstr>
  </property>
  <property fmtid="{D5CDD505-2E9C-101B-9397-08002B2CF9AE}" pid="3" name="Classification">
    <vt:lpwstr>KifPvkQ6HI</vt:lpwstr>
  </property>
  <property fmtid="{D5CDD505-2E9C-101B-9397-08002B2CF9AE}" pid="4" name="KVKK">
    <vt:lpwstr>Kv1Nalu8uZ</vt:lpwstr>
  </property>
  <property fmtid="{D5CDD505-2E9C-101B-9397-08002B2CF9AE}" pid="5" name="Etiket">
    <vt:lpwstr>E1x7gB01</vt:lpwstr>
  </property>
  <property fmtid="{D5CDD505-2E9C-101B-9397-08002B2CF9AE}" pid="6" name="Share">
    <vt:lpwstr>xbc1hp2f</vt:lpwstr>
  </property>
</Properties>
</file>